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handoutMasterIdLst>
    <p:handoutMasterId r:id="rId37"/>
  </p:handoutMasterIdLst>
  <p:sldIdLst>
    <p:sldId id="256" r:id="rId6"/>
    <p:sldId id="306" r:id="rId7"/>
    <p:sldId id="319" r:id="rId8"/>
    <p:sldId id="298" r:id="rId9"/>
    <p:sldId id="270" r:id="rId10"/>
    <p:sldId id="320" r:id="rId11"/>
    <p:sldId id="269" r:id="rId12"/>
    <p:sldId id="322" r:id="rId13"/>
    <p:sldId id="258" r:id="rId14"/>
    <p:sldId id="312" r:id="rId15"/>
    <p:sldId id="268" r:id="rId16"/>
    <p:sldId id="277" r:id="rId17"/>
    <p:sldId id="311" r:id="rId18"/>
    <p:sldId id="302" r:id="rId19"/>
    <p:sldId id="313" r:id="rId20"/>
    <p:sldId id="262" r:id="rId21"/>
    <p:sldId id="275" r:id="rId22"/>
    <p:sldId id="314" r:id="rId23"/>
    <p:sldId id="321" r:id="rId24"/>
    <p:sldId id="323" r:id="rId25"/>
    <p:sldId id="324" r:id="rId26"/>
    <p:sldId id="326" r:id="rId27"/>
    <p:sldId id="315" r:id="rId28"/>
    <p:sldId id="318" r:id="rId29"/>
    <p:sldId id="263" r:id="rId30"/>
    <p:sldId id="294" r:id="rId31"/>
    <p:sldId id="293" r:id="rId32"/>
    <p:sldId id="266" r:id="rId33"/>
    <p:sldId id="317" r:id="rId34"/>
    <p:sldId id="310"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W Lee" initials="PW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76353" autoAdjust="0"/>
  </p:normalViewPr>
  <p:slideViewPr>
    <p:cSldViewPr>
      <p:cViewPr varScale="1">
        <p:scale>
          <a:sx n="70" d="100"/>
          <a:sy n="70" d="100"/>
        </p:scale>
        <p:origin x="-7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EA7957A-8352-4B43-B4C3-D5369A6FE57A}" type="datetimeFigureOut">
              <a:rPr lang="en-US" smtClean="0"/>
              <a:pPr/>
              <a:t>11/25/2013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6E77DA9-ED96-4FDC-BA2E-0689A7B84C42}" type="slidenum">
              <a:rPr lang="en-US" smtClean="0"/>
              <a:pPr/>
              <a:t>‹#›</a:t>
            </a:fld>
            <a:endParaRPr lang="en-US"/>
          </a:p>
        </p:txBody>
      </p:sp>
    </p:spTree>
    <p:extLst>
      <p:ext uri="{BB962C8B-B14F-4D97-AF65-F5344CB8AC3E}">
        <p14:creationId xmlns:p14="http://schemas.microsoft.com/office/powerpoint/2010/main" val="3027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5CDDE9A-7379-49ED-9ECD-12062A2F0421}" type="datetimeFigureOut">
              <a:rPr lang="en-US"/>
              <a:pPr>
                <a:defRPr/>
              </a:pPr>
              <a:t>11/25/2013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6DA25D-C111-4440-941B-1C909E148F88}" type="slidenum">
              <a:rPr lang="en-US"/>
              <a:pPr>
                <a:defRPr/>
              </a:pPr>
              <a:t>‹#›</a:t>
            </a:fld>
            <a:endParaRPr lang="en-US"/>
          </a:p>
        </p:txBody>
      </p:sp>
    </p:spTree>
    <p:extLst>
      <p:ext uri="{BB962C8B-B14F-4D97-AF65-F5344CB8AC3E}">
        <p14:creationId xmlns:p14="http://schemas.microsoft.com/office/powerpoint/2010/main" val="211793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F3F82-EE7B-4355-98AE-453D5CC31E54}"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defRPr/>
            </a:pPr>
            <a:r>
              <a:rPr lang="en-US" sz="1200" i="1" dirty="0" smtClean="0">
                <a:solidFill>
                  <a:srgbClr val="FF0000"/>
                </a:solidFill>
              </a:rPr>
              <a:t>Comments: There are different issues for outpatient providers vs. hospitalists/ED. Need 2 distinct presentations</a:t>
            </a:r>
          </a:p>
          <a:p>
            <a:pPr marL="0" indent="0" eaLnBrk="1" hangingPunct="1">
              <a:buNone/>
              <a:defRPr/>
            </a:pPr>
            <a:r>
              <a:rPr lang="en-US" sz="1200" i="1" dirty="0" smtClean="0">
                <a:solidFill>
                  <a:srgbClr val="FF0000"/>
                </a:solidFill>
              </a:rPr>
              <a:t>Reinforce idea of the POC at VA (i.e. case manager) who can best address these issues in a timely and appropriate way</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solidFill>
                  <a:srgbClr val="FF0000"/>
                </a:solidFill>
              </a:rPr>
              <a:t>stress VA is a health care system, not a pharmacy</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Business hours ( Monday-Friday 8am-4:30 pm) vs. after hours for admissions:</a:t>
            </a:r>
          </a:p>
          <a:p>
            <a:endParaRPr lang="en-US" dirty="0" smtClean="0"/>
          </a:p>
          <a:p>
            <a:pPr marL="268719" indent="-268719">
              <a:buAutoNum type="arabicPeriod"/>
            </a:pPr>
            <a:r>
              <a:rPr lang="en-US" dirty="0" smtClean="0"/>
              <a:t>During regular business hours: if Emergent-call 911 for an ambulance to transport to the nearest ER</a:t>
            </a:r>
          </a:p>
          <a:p>
            <a:pPr marL="268719" indent="-268719"/>
            <a:r>
              <a:rPr lang="en-US" dirty="0" smtClean="0"/>
              <a:t>2. If non-emergent-call “urgent care” x1037 and inform the AOD(administrator of the Day) that a patient is coming. The</a:t>
            </a:r>
            <a:r>
              <a:rPr lang="en-US" baseline="0" dirty="0" smtClean="0"/>
              <a:t> AOD will then inform triage.</a:t>
            </a:r>
          </a:p>
          <a:p>
            <a:pPr marL="268719" indent="-268719"/>
            <a:r>
              <a:rPr lang="en-US" baseline="0" dirty="0" smtClean="0"/>
              <a:t>3. If mental health issues, call the AOD to inform them a patient is coming .The AOD will inform the mental health team in urgent care where the patient will be triaged. Any patient sent for mental health concerns should be medically cleared and the POD and the AOD need to be sure we can meet the patient’s care needs and we have an available bed.</a:t>
            </a:r>
          </a:p>
          <a:p>
            <a:pPr marL="268719" indent="-268719"/>
            <a:r>
              <a:rPr lang="en-US" baseline="0" dirty="0" smtClean="0"/>
              <a:t>4. Inform family/significant others that the Veteran is being sent to the Northampton site for evaluation.</a:t>
            </a:r>
          </a:p>
          <a:p>
            <a:pPr marL="268719" indent="-268719"/>
            <a:endParaRPr lang="en-US" baseline="0" dirty="0" smtClean="0"/>
          </a:p>
          <a:p>
            <a:pPr marL="268719" indent="-268719"/>
            <a:r>
              <a:rPr lang="en-US" baseline="0" dirty="0" smtClean="0"/>
              <a:t>After regular business hours, weekends and holidays:</a:t>
            </a:r>
          </a:p>
          <a:p>
            <a:pPr marL="268719" indent="-268719"/>
            <a:endParaRPr lang="en-US" baseline="0" dirty="0" smtClean="0"/>
          </a:p>
          <a:p>
            <a:pPr marL="268719" indent="-268719">
              <a:buAutoNum type="arabicPeriod"/>
            </a:pPr>
            <a:r>
              <a:rPr lang="en-US" baseline="0" dirty="0" smtClean="0"/>
              <a:t>If emergent-call 911 and send to local ER.</a:t>
            </a:r>
          </a:p>
          <a:p>
            <a:pPr marL="268719" indent="-268719">
              <a:buAutoNum type="arabicPeriod"/>
            </a:pPr>
            <a:endParaRPr lang="en-US" baseline="0" dirty="0" smtClean="0"/>
          </a:p>
          <a:p>
            <a:pPr marL="268719" indent="-268719">
              <a:buAutoNum type="arabicPeriod" startAt="2"/>
            </a:pPr>
            <a:r>
              <a:rPr lang="en-US" dirty="0" smtClean="0"/>
              <a:t>If non-emergent-send</a:t>
            </a:r>
            <a:r>
              <a:rPr lang="en-US" baseline="0" dirty="0" smtClean="0"/>
              <a:t> patient to “urgent” care at Northampton site for evaluation by the MOD(Medical Officer of the Day). Call extension 2461 to inform the AOD that a patient is being sent for evaluation(this is if the patient is coming from home or the community with a non-emergent issue.</a:t>
            </a:r>
          </a:p>
          <a:p>
            <a:pPr marL="268719" indent="-268719">
              <a:buAutoNum type="arabicPeriod" startAt="2"/>
            </a:pPr>
            <a:endParaRPr lang="en-US" baseline="0" dirty="0" smtClean="0"/>
          </a:p>
          <a:p>
            <a:pPr marL="268719" indent="-268719"/>
            <a:r>
              <a:rPr lang="en-US" baseline="0" dirty="0" smtClean="0"/>
              <a:t>3. If a mental health issue-the MOD will contact the POD(Psychiatrist of the Day) for evaluation and consultation. If the patient needs admission to the psychiatric unit, admission is approved by the POD and the MOD if the POD is not on duty or on </a:t>
            </a:r>
            <a:r>
              <a:rPr lang="en-US" baseline="0" dirty="0" err="1" smtClean="0"/>
              <a:t>station.If</a:t>
            </a:r>
            <a:r>
              <a:rPr lang="en-US" baseline="0" dirty="0" smtClean="0"/>
              <a:t> medical </a:t>
            </a:r>
            <a:r>
              <a:rPr lang="en-US" baseline="0" dirty="0" err="1" smtClean="0"/>
              <a:t>issues,the</a:t>
            </a:r>
            <a:r>
              <a:rPr lang="en-US" baseline="0" dirty="0" smtClean="0"/>
              <a:t> Urgent care medical doctor needs to approve.</a:t>
            </a:r>
          </a:p>
          <a:p>
            <a:pPr marL="268719" indent="-268719">
              <a:buAutoNum type="arabicPeriod" startAt="2"/>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is</a:t>
            </a:r>
            <a:r>
              <a:rPr lang="en-US" baseline="0" dirty="0" smtClean="0"/>
              <a:t> too small but may be useful as way to talk briefly about MHV</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VEHU  Classes?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Clinical Training available to community?</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27</a:t>
            </a:fld>
            <a:endParaRPr lang="en-US"/>
          </a:p>
        </p:txBody>
      </p:sp>
    </p:spTree>
    <p:extLst>
      <p:ext uri="{BB962C8B-B14F-4D97-AF65-F5344CB8AC3E}">
        <p14:creationId xmlns:p14="http://schemas.microsoft.com/office/powerpoint/2010/main" val="378120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Comment “When in doubt, call the case manager”</a:t>
            </a:r>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0000"/>
                </a:solidFill>
              </a:rPr>
              <a:t>Comment: Say, “we may not know all the answers but we will point you in the right direction”</a:t>
            </a:r>
          </a:p>
          <a:p>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8E0EC-4BCB-410C-8D2D-7566A4D98730}" type="slidenum">
              <a:rPr lang="en-US">
                <a:solidFill>
                  <a:srgbClr val="000000"/>
                </a:solidFill>
              </a:rPr>
              <a:pPr fontAlgn="base">
                <a:spcBef>
                  <a:spcPct val="0"/>
                </a:spcBef>
                <a:spcAft>
                  <a:spcPct val="0"/>
                </a:spcAft>
              </a:pPr>
              <a:t>30</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Anticipating the return of many Veterans </a:t>
            </a:r>
            <a:r>
              <a:rPr lang="en-US" baseline="0" dirty="0" smtClean="0"/>
              <a:t>to our communities, many of whom will get care in the community as well as at their local VHA.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Acknowledge that VA hasn’t always done a good job collaborating with community physicians and hospitals.</a:t>
            </a:r>
          </a:p>
          <a:p>
            <a:r>
              <a:rPr lang="en-US" baseline="0" dirty="0" smtClean="0"/>
              <a:t>We would like to open a conversation about how we can collaborate better to manage care for our shared Veteran patients.</a:t>
            </a:r>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Most of the attention</a:t>
            </a:r>
            <a:r>
              <a:rPr lang="en-US" baseline="0" dirty="0" smtClean="0"/>
              <a:t> currently goes to those involved with wars in Iraq and Afghanistan, but VA treats Veterans of all ages and from all conflicts.</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8E0EC-4BCB-410C-8D2D-7566A4D98730}" type="slidenum">
              <a:rPr lang="en-US">
                <a:solidFill>
                  <a:srgbClr val="000000"/>
                </a:solidFill>
              </a:rPr>
              <a:pPr fontAlgn="base">
                <a:spcBef>
                  <a:spcPct val="0"/>
                </a:spcBef>
                <a:spcAft>
                  <a:spcPct val="0"/>
                </a:spcAft>
              </a:pPr>
              <a:t>3</a:t>
            </a:fld>
            <a:endParaRPr 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C8D9FAE-11B9-4352-9E77-1ED945229A54}"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Third leg on Federally Funded healthcare stool</a:t>
            </a:r>
          </a:p>
        </p:txBody>
      </p:sp>
      <p:sp>
        <p:nvSpPr>
          <p:cNvPr id="4" name="Slide Number Placeholder 3"/>
          <p:cNvSpPr>
            <a:spLocks noGrp="1"/>
          </p:cNvSpPr>
          <p:nvPr>
            <p:ph type="sldNum" sz="quarter" idx="5"/>
          </p:nvPr>
        </p:nvSpPr>
        <p:spPr/>
        <p:txBody>
          <a:bodyPr/>
          <a:lstStyle/>
          <a:p>
            <a:pPr>
              <a:defRPr/>
            </a:pPr>
            <a:fld id="{FC8D9FAE-11B9-4352-9E77-1ED945229A5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p:txBody>
          <a:bodyPr/>
          <a:lstStyle/>
          <a:p>
            <a:pPr>
              <a:defRPr/>
            </a:pPr>
            <a:fld id="{D7A41D17-5064-4220-A6A4-9F6BC1EFBF93}" type="slidenum">
              <a:rPr lang="en-US" smtClean="0">
                <a:ea typeface="ＭＳ Ｐゴシック"/>
                <a:cs typeface="ＭＳ Ｐゴシック"/>
              </a:rPr>
              <a:pPr>
                <a:defRPr/>
              </a:pPr>
              <a:t>7</a:t>
            </a:fld>
            <a:endParaRPr lang="en-US" dirty="0" smtClean="0">
              <a:ea typeface="ＭＳ Ｐゴシック"/>
              <a:cs typeface="ＭＳ Ｐゴシック"/>
            </a:endParaRPr>
          </a:p>
        </p:txBody>
      </p:sp>
      <p:sp>
        <p:nvSpPr>
          <p:cNvPr id="19459" name="Rectangle 7"/>
          <p:cNvSpPr txBox="1">
            <a:spLocks noGrp="1" noChangeArrowheads="1"/>
          </p:cNvSpPr>
          <p:nvPr/>
        </p:nvSpPr>
        <p:spPr bwMode="auto">
          <a:xfrm>
            <a:off x="3884613" y="8828352"/>
            <a:ext cx="2971800" cy="466434"/>
          </a:xfrm>
          <a:prstGeom prst="rect">
            <a:avLst/>
          </a:prstGeom>
          <a:noFill/>
          <a:ln w="9525">
            <a:noFill/>
            <a:miter lim="800000"/>
            <a:headEnd/>
            <a:tailEnd/>
          </a:ln>
        </p:spPr>
        <p:txBody>
          <a:bodyPr lIns="93171" tIns="46586" rIns="93171" bIns="46586" anchor="b"/>
          <a:lstStyle/>
          <a:p>
            <a:pPr algn="r" defTabSz="930275"/>
            <a:fld id="{1CD99FC4-27AF-4652-BA22-AB6CFB4B08D9}" type="slidenum">
              <a:rPr lang="en-US" sz="1200"/>
              <a:pPr algn="r" defTabSz="930275"/>
              <a:t>7</a:t>
            </a:fld>
            <a:endParaRPr lang="en-US" sz="1200" dirty="0"/>
          </a:p>
        </p:txBody>
      </p:sp>
      <p:sp>
        <p:nvSpPr>
          <p:cNvPr id="1946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1" name="Rectangle 3"/>
          <p:cNvSpPr>
            <a:spLocks noGrp="1" noChangeArrowheads="1"/>
          </p:cNvSpPr>
          <p:nvPr>
            <p:ph type="body" idx="1"/>
          </p:nvPr>
        </p:nvSpPr>
        <p:spPr bwMode="auto">
          <a:xfrm>
            <a:off x="685800" y="4417404"/>
            <a:ext cx="5486400" cy="4181766"/>
          </a:xfrm>
          <a:noFill/>
          <a:ln>
            <a:solidFill>
              <a:srgbClr val="000000"/>
            </a:solidFill>
            <a:miter lim="800000"/>
            <a:headEnd/>
            <a:tailEnd/>
          </a:ln>
        </p:spPr>
        <p:txBody>
          <a:bodyPr wrap="square" lIns="93171" tIns="46586" rIns="93171" bIns="46586"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000" b="1" dirty="0" smtClean="0">
                <a:solidFill>
                  <a:srgbClr val="FF0000"/>
                </a:solidFill>
              </a:rPr>
              <a:t>Comment: Need to give explanation of what these things are…what is a Vet Center, etc.</a:t>
            </a:r>
          </a:p>
          <a:p>
            <a:pPr eaLnBrk="1" hangingPunct="1"/>
            <a:endParaRPr lang="en-US" sz="2000" dirty="0" smtClean="0">
              <a:latin typeface="Times" pitchFamily="18" charset="0"/>
            </a:endParaRPr>
          </a:p>
          <a:p>
            <a:pPr eaLnBrk="1" hangingPunct="1">
              <a:lnSpc>
                <a:spcPct val="80000"/>
              </a:lnSpc>
            </a:pPr>
            <a:endParaRPr lang="en-US" sz="2000"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site puts in site-specific information</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site puts in site-specific information</a:t>
            </a:r>
            <a:endParaRPr lang="en-US" dirty="0"/>
          </a:p>
        </p:txBody>
      </p:sp>
      <p:sp>
        <p:nvSpPr>
          <p:cNvPr id="4" name="Slide Number Placeholder 3"/>
          <p:cNvSpPr>
            <a:spLocks noGrp="1"/>
          </p:cNvSpPr>
          <p:nvPr>
            <p:ph type="sldNum" sz="quarter" idx="10"/>
          </p:nvPr>
        </p:nvSpPr>
        <p:spPr/>
        <p:txBody>
          <a:bodyPr/>
          <a:lstStyle/>
          <a:p>
            <a:pPr>
              <a:defRPr/>
            </a:pPr>
            <a:fld id="{476DA25D-C111-4440-941B-1C909E148F8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B4B307EC-77BF-4796-91C0-4106D015B5C6}"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ACAA27-5DE8-4E31-9084-5BDE83F0881C}"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575696-E574-4812-8D96-D745C4958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5E7FC-9F9B-409E-B243-E5CA4A38FA2A}"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71D6D-5430-4962-BC83-B29D3C2E4E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9E2BC3-97D1-475E-A02B-F01BEB716F99}"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17AC1-9FDE-4E44-89E5-953F40236A2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bwMode="auto">
          <a:xfrm>
            <a:off x="228600" y="2968625"/>
            <a:ext cx="8686800" cy="3127375"/>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3"/>
          <p:cNvPicPr>
            <a:picLocks noChangeAspect="1" noChangeArrowheads="1"/>
          </p:cNvPicPr>
          <p:nvPr userDrawn="1"/>
        </p:nvPicPr>
        <p:blipFill>
          <a:blip r:embed="rId2" cstate="print"/>
          <a:srcRect l="6860" t="21928" r="2229" b="15596"/>
          <a:stretch>
            <a:fillRect/>
          </a:stretch>
        </p:blipFill>
        <p:spPr bwMode="auto">
          <a:xfrm>
            <a:off x="152400" y="2971800"/>
            <a:ext cx="8763000" cy="3124200"/>
          </a:xfrm>
          <a:prstGeom prst="rect">
            <a:avLst/>
          </a:prstGeom>
          <a:noFill/>
          <a:ln w="9525">
            <a:noFill/>
            <a:miter lim="800000"/>
            <a:headEnd/>
            <a:tailEnd/>
          </a:ln>
        </p:spPr>
      </p:pic>
      <p:grpSp>
        <p:nvGrpSpPr>
          <p:cNvPr id="6" name="Group 1148"/>
          <p:cNvGrpSpPr>
            <a:grpSpLocks/>
          </p:cNvGrpSpPr>
          <p:nvPr userDrawn="1"/>
        </p:nvGrpSpPr>
        <p:grpSpPr bwMode="auto">
          <a:xfrm>
            <a:off x="144463" y="2963863"/>
            <a:ext cx="8851900" cy="1258887"/>
            <a:chOff x="144360" y="2963862"/>
            <a:chExt cx="8851986" cy="1258887"/>
          </a:xfrm>
        </p:grpSpPr>
        <p:sp>
          <p:nvSpPr>
            <p:cNvPr id="7" name="5-Point Star 6"/>
            <p:cNvSpPr/>
            <p:nvPr userDrawn="1"/>
          </p:nvSpPr>
          <p:spPr>
            <a:xfrm>
              <a:off x="14436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userDrawn="1"/>
          </p:nvSpPr>
          <p:spPr>
            <a:xfrm>
              <a:off x="14436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userDrawn="1"/>
          </p:nvSpPr>
          <p:spPr>
            <a:xfrm>
              <a:off x="14436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userDrawn="1"/>
          </p:nvSpPr>
          <p:spPr>
            <a:xfrm>
              <a:off x="14436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10"/>
            <p:cNvSpPr/>
            <p:nvPr userDrawn="1"/>
          </p:nvSpPr>
          <p:spPr>
            <a:xfrm>
              <a:off x="14436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11"/>
            <p:cNvSpPr/>
            <p:nvPr userDrawn="1"/>
          </p:nvSpPr>
          <p:spPr>
            <a:xfrm>
              <a:off x="14436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12"/>
            <p:cNvSpPr/>
            <p:nvPr userDrawn="1"/>
          </p:nvSpPr>
          <p:spPr>
            <a:xfrm>
              <a:off x="54282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13"/>
            <p:cNvSpPr/>
            <p:nvPr userDrawn="1"/>
          </p:nvSpPr>
          <p:spPr>
            <a:xfrm>
              <a:off x="54282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14"/>
            <p:cNvSpPr/>
            <p:nvPr userDrawn="1"/>
          </p:nvSpPr>
          <p:spPr>
            <a:xfrm>
              <a:off x="54282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15"/>
            <p:cNvSpPr/>
            <p:nvPr userDrawn="1"/>
          </p:nvSpPr>
          <p:spPr>
            <a:xfrm>
              <a:off x="54282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16"/>
            <p:cNvSpPr/>
            <p:nvPr userDrawn="1"/>
          </p:nvSpPr>
          <p:spPr>
            <a:xfrm>
              <a:off x="54282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17"/>
            <p:cNvSpPr/>
            <p:nvPr userDrawn="1"/>
          </p:nvSpPr>
          <p:spPr>
            <a:xfrm>
              <a:off x="54282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18"/>
            <p:cNvSpPr/>
            <p:nvPr userDrawn="1"/>
          </p:nvSpPr>
          <p:spPr>
            <a:xfrm>
              <a:off x="753966"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19"/>
            <p:cNvSpPr/>
            <p:nvPr userDrawn="1"/>
          </p:nvSpPr>
          <p:spPr>
            <a:xfrm>
              <a:off x="753966"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20"/>
            <p:cNvSpPr/>
            <p:nvPr userDrawn="1"/>
          </p:nvSpPr>
          <p:spPr>
            <a:xfrm>
              <a:off x="753966"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21"/>
            <p:cNvSpPr/>
            <p:nvPr userDrawn="1"/>
          </p:nvSpPr>
          <p:spPr>
            <a:xfrm>
              <a:off x="753966"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22"/>
            <p:cNvSpPr/>
            <p:nvPr userDrawn="1"/>
          </p:nvSpPr>
          <p:spPr>
            <a:xfrm>
              <a:off x="753966"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23"/>
            <p:cNvSpPr/>
            <p:nvPr userDrawn="1"/>
          </p:nvSpPr>
          <p:spPr>
            <a:xfrm>
              <a:off x="753966"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24"/>
            <p:cNvSpPr/>
            <p:nvPr userDrawn="1"/>
          </p:nvSpPr>
          <p:spPr>
            <a:xfrm>
              <a:off x="117465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25"/>
            <p:cNvSpPr/>
            <p:nvPr userDrawn="1"/>
          </p:nvSpPr>
          <p:spPr>
            <a:xfrm>
              <a:off x="117465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26"/>
            <p:cNvSpPr/>
            <p:nvPr userDrawn="1"/>
          </p:nvSpPr>
          <p:spPr>
            <a:xfrm>
              <a:off x="117465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27"/>
            <p:cNvSpPr/>
            <p:nvPr userDrawn="1"/>
          </p:nvSpPr>
          <p:spPr>
            <a:xfrm>
              <a:off x="117465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117465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117465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96986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96986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96986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96986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96986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96986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582649"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582649"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582649"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582649"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582649"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582649"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37785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37785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37785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37785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37785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37785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99699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99699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99699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99699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99699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99699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790613"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790613"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90613"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90613"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90613"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90613"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2412919"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2412919"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2412919"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2412919"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2412919"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2412919"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220178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220178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220178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220178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20178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20178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828848"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828848"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828848"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828848"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828848"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828848"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63199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63199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63199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63199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63199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63199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3241602"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3241602"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3241602"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3241602"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3241602"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3241602"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3030463"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3030463"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3030463"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3030463"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3030463"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3030463"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365594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365594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365594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365594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365594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365594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345115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345115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345115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45115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45115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45115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406393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406393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406393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406393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406393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406393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85914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85914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85914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85914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85914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85914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4478277"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4478277"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4478277"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4478277"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4478277"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4478277"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4271900"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4271900"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4271900"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4271900"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4271900"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4271900"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4683066"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4683066"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4683066"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4683066"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4683066"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4683066"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5075183"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5075183"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5075183"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5075183"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5075183"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5075183"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87833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87833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87833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87833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87833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87833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548793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548793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548793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548793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548793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548793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527679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527679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527679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527679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527679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527679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5908628"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5908628"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5908628"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5908628"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5908628"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5908628"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5703839"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5703839"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5703839"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5703839"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5703839"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5703839"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631662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631662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631662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631662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631662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631662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6111830"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6111830"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6111830"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6111830"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6111830"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6111830"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6730961"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6730961"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6730961"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6730961"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6730961"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6730961"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652458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652458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652458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652458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652458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652458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6935751"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6935751"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6935751"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6935751"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6935751"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935751"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7351680"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7351680"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7351680"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7351680"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7351680"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7351680"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7154828"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7154828"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7154828"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7154828"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7154828"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7154828"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7764434"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7764434"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7764434"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7764434"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7764434"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7764434"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7553294"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7553294"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7553294"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7553294"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7553294"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7553294"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8185125"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8185125"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8185125"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8185125"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8185125"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8185125"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7980336" y="29638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7980336" y="317341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7980336" y="3382962"/>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7980336" y="3592512"/>
              <a:ext cx="195264"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980336" y="380364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980336" y="4013199"/>
              <a:ext cx="195264"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8593117"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8593117"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8593117" y="33829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8593117" y="359251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8593117"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8593117"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8388327" y="29638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8388327" y="317341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8388327" y="3382962"/>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8388327" y="3592512"/>
              <a:ext cx="195265"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8388327" y="380364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8388327" y="4013199"/>
              <a:ext cx="195265"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8801081" y="29638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8801081" y="317341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8801081" y="3382962"/>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8801081" y="3592512"/>
              <a:ext cx="195265" cy="211137"/>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8801081" y="380364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8801081" y="4013199"/>
              <a:ext cx="195265" cy="209550"/>
            </a:xfrm>
            <a:prstGeom prst="star5">
              <a:avLst>
                <a:gd name="adj" fmla="val 19098"/>
                <a:gd name="hf" fmla="val 105146"/>
                <a:gd name="vf" fmla="val 110557"/>
              </a:avLst>
            </a:prstGeom>
            <a:solidFill>
              <a:schemeClr val="bg1">
                <a:alpha val="34000"/>
              </a:schemeClr>
            </a:solidFill>
            <a:ln>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341212" y="296386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341212" y="3173412"/>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341212" y="3382962"/>
              <a:ext cx="193677" cy="211137"/>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341212" y="35940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341212" y="380364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341212" y="4013199"/>
              <a:ext cx="193677" cy="209550"/>
            </a:xfrm>
            <a:prstGeom prst="star5">
              <a:avLst>
                <a:gd name="adj" fmla="val 19098"/>
                <a:gd name="hf" fmla="val 105146"/>
                <a:gd name="vf" fmla="val 110557"/>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5" name="Rectangle 264"/>
          <p:cNvSpPr/>
          <p:nvPr userDrawn="1"/>
        </p:nvSpPr>
        <p:spPr bwMode="auto">
          <a:xfrm>
            <a:off x="228702" y="2645924"/>
            <a:ext cx="8686705" cy="3450075"/>
          </a:xfrm>
          <a:prstGeom prst="rect">
            <a:avLst/>
          </a:prstGeom>
          <a:gradFill flip="none" rotWithShape="1">
            <a:gsLst>
              <a:gs pos="0">
                <a:srgbClr val="000066"/>
              </a:gs>
              <a:gs pos="65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Rectangle 265"/>
          <p:cNvSpPr/>
          <p:nvPr userDrawn="1"/>
        </p:nvSpPr>
        <p:spPr bwMode="auto">
          <a:xfrm>
            <a:off x="228600" y="2805113"/>
            <a:ext cx="8686800" cy="16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7" name="Picture 272" descr="VA_Seal_W_Excellence_web_ppt.jpg"/>
          <p:cNvPicPr>
            <a:picLocks noChangeAspect="1"/>
          </p:cNvPicPr>
          <p:nvPr userDrawn="1"/>
        </p:nvPicPr>
        <p:blipFill>
          <a:blip r:embed="rId3" cstate="print"/>
          <a:srcRect l="27184"/>
          <a:stretch>
            <a:fillRect/>
          </a:stretch>
        </p:blipFill>
        <p:spPr bwMode="auto">
          <a:xfrm>
            <a:off x="7753350" y="6240463"/>
            <a:ext cx="1190625" cy="438150"/>
          </a:xfrm>
          <a:prstGeom prst="rect">
            <a:avLst/>
          </a:prstGeom>
          <a:noFill/>
          <a:ln w="9525">
            <a:noFill/>
            <a:miter lim="800000"/>
            <a:headEnd/>
            <a:tailEnd/>
          </a:ln>
        </p:spPr>
      </p:pic>
      <p:pic>
        <p:nvPicPr>
          <p:cNvPr id="268" name="Picture 271" descr="15W_ORHLogo_without_Tag_web_XXS-01.jpg"/>
          <p:cNvPicPr>
            <a:picLocks noChangeAspect="1"/>
          </p:cNvPicPr>
          <p:nvPr userDrawn="1"/>
        </p:nvPicPr>
        <p:blipFill>
          <a:blip r:embed="rId4" cstate="print"/>
          <a:srcRect/>
          <a:stretch>
            <a:fillRect/>
          </a:stretch>
        </p:blipFill>
        <p:spPr bwMode="auto">
          <a:xfrm>
            <a:off x="6838950" y="6248400"/>
            <a:ext cx="857250" cy="411163"/>
          </a:xfrm>
          <a:prstGeom prst="rect">
            <a:avLst/>
          </a:prstGeom>
          <a:noFill/>
          <a:ln w="9525">
            <a:noFill/>
            <a:miter lim="800000"/>
            <a:headEnd/>
            <a:tailEnd/>
          </a:ln>
        </p:spPr>
      </p:pic>
      <p:pic>
        <p:nvPicPr>
          <p:cNvPr id="269" name="Picture 8" descr="background cover.pdf"/>
          <p:cNvPicPr>
            <a:picLocks noChangeAspect="1"/>
          </p:cNvPicPr>
          <p:nvPr userDrawn="1"/>
        </p:nvPicPr>
        <p:blipFill>
          <a:blip r:embed="rId5" cstate="print"/>
          <a:srcRect l="2499" t="3333" r="2499" b="59445"/>
          <a:stretch>
            <a:fillRect/>
          </a:stretch>
        </p:blipFill>
        <p:spPr bwMode="auto">
          <a:xfrm>
            <a:off x="228600" y="266700"/>
            <a:ext cx="8686800" cy="2552700"/>
          </a:xfrm>
          <a:prstGeom prst="rect">
            <a:avLst/>
          </a:prstGeom>
          <a:noFill/>
          <a:ln w="9525">
            <a:noFill/>
            <a:miter lim="800000"/>
            <a:headEnd/>
            <a:tailEnd/>
          </a:ln>
        </p:spPr>
      </p:pic>
      <p:sp>
        <p:nvSpPr>
          <p:cNvPr id="2" name="Title 1"/>
          <p:cNvSpPr>
            <a:spLocks noGrp="1"/>
          </p:cNvSpPr>
          <p:nvPr>
            <p:ph type="ctrTitle"/>
          </p:nvPr>
        </p:nvSpPr>
        <p:spPr>
          <a:xfrm>
            <a:off x="338328" y="3182112"/>
            <a:ext cx="7772400" cy="731520"/>
          </a:xfrm>
        </p:spPr>
        <p:txBody>
          <a:bodyPr/>
          <a:lstStyle>
            <a:lvl1pPr marL="0" marR="0" indent="0" algn="l" defTabSz="914400" rtl="0" eaLnBrk="1" fontAlgn="auto" latinLnBrk="0" hangingPunct="1">
              <a:lnSpc>
                <a:spcPct val="100000"/>
              </a:lnSpc>
              <a:spcBef>
                <a:spcPct val="0"/>
              </a:spcBef>
              <a:spcAft>
                <a:spcPts val="0"/>
              </a:spcAft>
              <a:tabLst/>
              <a:defRPr sz="4400">
                <a:solidFill>
                  <a:schemeClr val="bg1"/>
                </a:solidFill>
              </a:defRPr>
            </a:lvl1pPr>
          </a:lstStyle>
          <a:p>
            <a:pPr lvl="0"/>
            <a:r>
              <a:rPr lang="en-US" noProof="0" dirty="0" smtClean="0"/>
              <a:t>Click to edit Master title style</a:t>
            </a:r>
            <a:endParaRPr lang="en-US" noProof="0" dirty="0"/>
          </a:p>
        </p:txBody>
      </p:sp>
      <p:sp>
        <p:nvSpPr>
          <p:cNvPr id="3" name="Subtitle 2"/>
          <p:cNvSpPr>
            <a:spLocks noGrp="1"/>
          </p:cNvSpPr>
          <p:nvPr>
            <p:ph type="subTitle" idx="1"/>
          </p:nvPr>
        </p:nvSpPr>
        <p:spPr>
          <a:xfrm>
            <a:off x="356616" y="4005072"/>
            <a:ext cx="7754112" cy="9144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en-US" noProof="0" dirty="0"/>
          </a:p>
        </p:txBody>
      </p:sp>
      <p:sp>
        <p:nvSpPr>
          <p:cNvPr id="270" name="Date Placeholder 3"/>
          <p:cNvSpPr>
            <a:spLocks noGrp="1"/>
          </p:cNvSpPr>
          <p:nvPr userDrawn="1">
            <p:ph type="dt" sz="half" idx="10"/>
          </p:nvPr>
        </p:nvSpPr>
        <p:spPr/>
        <p:txBody>
          <a:bodyPr/>
          <a:lstStyle>
            <a:lvl1pPr>
              <a:defRPr/>
            </a:lvl1pPr>
          </a:lstStyle>
          <a:p>
            <a:pPr>
              <a:defRPr/>
            </a:pPr>
            <a:fld id="{2A433569-8921-4650-9111-44988CAF314D}" type="datetimeFigureOut">
              <a:rPr lang="en-US"/>
              <a:pPr>
                <a:defRPr/>
              </a:pPr>
              <a:t>11/25/2013</a:t>
            </a:fld>
            <a:endParaRPr lang="en-US"/>
          </a:p>
        </p:txBody>
      </p:sp>
      <p:sp>
        <p:nvSpPr>
          <p:cNvPr id="271" name="Footer Placeholder 4"/>
          <p:cNvSpPr>
            <a:spLocks noGrp="1"/>
          </p:cNvSpPr>
          <p:nvPr userDrawn="1">
            <p:ph type="ftr" sz="quarter" idx="11"/>
          </p:nvPr>
        </p:nvSpPr>
        <p:spPr/>
        <p:txBody>
          <a:bodyPr/>
          <a:lstStyle>
            <a:lvl1pPr>
              <a:defRPr/>
            </a:lvl1pPr>
          </a:lstStyle>
          <a:p>
            <a:pPr>
              <a:defRPr/>
            </a:pPr>
            <a:endParaRPr lang="en-US"/>
          </a:p>
        </p:txBody>
      </p:sp>
      <p:sp>
        <p:nvSpPr>
          <p:cNvPr id="272" name="Slide Number Placeholder 5"/>
          <p:cNvSpPr>
            <a:spLocks noGrp="1"/>
          </p:cNvSpPr>
          <p:nvPr userDrawn="1">
            <p:ph type="sldNum" sz="quarter" idx="12"/>
          </p:nvPr>
        </p:nvSpPr>
        <p:spPr/>
        <p:txBody>
          <a:bodyPr/>
          <a:lstStyle>
            <a:lvl1pPr>
              <a:defRPr/>
            </a:lvl1pPr>
          </a:lstStyle>
          <a:p>
            <a:pPr>
              <a:defRPr/>
            </a:pPr>
            <a:fld id="{777786F1-1E9E-4AC5-A8E0-331E070DC783}" type="slidenum">
              <a:rPr lang="en-US"/>
              <a:pPr>
                <a:defRPr/>
              </a:pPr>
              <a:t>‹#›</a:t>
            </a:fld>
            <a:endParaRPr lang="en-US"/>
          </a:p>
        </p:txBody>
      </p:sp>
    </p:spTree>
    <p:extLst>
      <p:ext uri="{BB962C8B-B14F-4D97-AF65-F5344CB8AC3E}">
        <p14:creationId xmlns:p14="http://schemas.microsoft.com/office/powerpoint/2010/main" val="3265153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305"/>
          <p:cNvGrpSpPr>
            <a:grpSpLocks/>
          </p:cNvGrpSpPr>
          <p:nvPr userDrawn="1"/>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2"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7FED6A0A-1B31-4B68-8628-28D6C294BF13}"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03" name="TextBox 302"/>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04"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
        <p:nvSpPr>
          <p:cNvPr id="307" name="Content Placeholder 306"/>
          <p:cNvSpPr>
            <a:spLocks noGrp="1"/>
          </p:cNvSpPr>
          <p:nvPr>
            <p:ph sz="quarter" idx="10"/>
          </p:nvPr>
        </p:nvSpPr>
        <p:spPr>
          <a:xfrm>
            <a:off x="457200" y="1938528"/>
            <a:ext cx="8229600" cy="4187952"/>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02669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302"/>
          <p:cNvGrpSpPr>
            <a:grpSpLocks/>
          </p:cNvGrpSpPr>
          <p:nvPr userDrawn="1"/>
        </p:nvGrpSpPr>
        <p:grpSpPr bwMode="auto">
          <a:xfrm>
            <a:off x="152400" y="222250"/>
            <a:ext cx="8763000" cy="1454150"/>
            <a:chOff x="152400" y="222250"/>
            <a:chExt cx="8763000" cy="1454150"/>
          </a:xfrm>
        </p:grpSpPr>
        <p:sp>
          <p:nvSpPr>
            <p:cNvPr id="5" name="Rectangle 4"/>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7" name="Group 1362"/>
            <p:cNvGrpSpPr>
              <a:grpSpLocks/>
            </p:cNvGrpSpPr>
            <p:nvPr userDrawn="1"/>
          </p:nvGrpSpPr>
          <p:grpSpPr bwMode="auto">
            <a:xfrm>
              <a:off x="266700" y="222250"/>
              <a:ext cx="8623300" cy="1400175"/>
              <a:chOff x="266720" y="221457"/>
              <a:chExt cx="8624013" cy="1400966"/>
            </a:xfrm>
          </p:grpSpPr>
          <p:sp>
            <p:nvSpPr>
              <p:cNvPr id="8"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28"/>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2" name="TextBox 301"/>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7190509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5" name="Group 305"/>
          <p:cNvGrpSpPr>
            <a:grpSpLocks/>
          </p:cNvGrpSpPr>
          <p:nvPr userDrawn="1"/>
        </p:nvGrpSpPr>
        <p:grpSpPr bwMode="auto">
          <a:xfrm>
            <a:off x="152400" y="222250"/>
            <a:ext cx="8763000" cy="1454150"/>
            <a:chOff x="152400" y="222250"/>
            <a:chExt cx="8763000" cy="1454150"/>
          </a:xfrm>
        </p:grpSpPr>
        <p:sp>
          <p:nvSpPr>
            <p:cNvPr id="6" name="Rectangle 5"/>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8" name="Group 1362"/>
            <p:cNvGrpSpPr>
              <a:grpSpLocks/>
            </p:cNvGrpSpPr>
            <p:nvPr userDrawn="1"/>
          </p:nvGrpSpPr>
          <p:grpSpPr bwMode="auto">
            <a:xfrm>
              <a:off x="266700" y="222250"/>
              <a:ext cx="8623300" cy="1400175"/>
              <a:chOff x="266720" y="221457"/>
              <a:chExt cx="8624013" cy="1400966"/>
            </a:xfrm>
          </p:grpSpPr>
          <p:sp>
            <p:nvSpPr>
              <p:cNvPr id="9"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29"/>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30"/>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3"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5AFD67B3-3338-4E17-AC2F-88409DC975F9}"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05" name="TextBox 304"/>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4"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67475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7" name="Group 7"/>
          <p:cNvGrpSpPr>
            <a:grpSpLocks/>
          </p:cNvGrpSpPr>
          <p:nvPr userDrawn="1"/>
        </p:nvGrpSpPr>
        <p:grpSpPr bwMode="auto">
          <a:xfrm>
            <a:off x="152400" y="222250"/>
            <a:ext cx="8763000" cy="1454150"/>
            <a:chOff x="152400" y="222250"/>
            <a:chExt cx="8763000" cy="1454150"/>
          </a:xfrm>
        </p:grpSpPr>
        <p:sp>
          <p:nvSpPr>
            <p:cNvPr id="8" name="Rectangle 7"/>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0" name="Group 1362"/>
            <p:cNvGrpSpPr>
              <a:grpSpLocks/>
            </p:cNvGrpSpPr>
            <p:nvPr userDrawn="1"/>
          </p:nvGrpSpPr>
          <p:grpSpPr bwMode="auto">
            <a:xfrm>
              <a:off x="266700" y="222250"/>
              <a:ext cx="8623300" cy="1400175"/>
              <a:chOff x="266720" y="221457"/>
              <a:chExt cx="8624013" cy="1400966"/>
            </a:xfrm>
          </p:grpSpPr>
          <p:sp>
            <p:nvSpPr>
              <p:cNvPr id="11"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3" name="5-Point Star 302"/>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4" name="5-Point Star 303"/>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5"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932D5938-E799-47F5-B3C0-13612BD80D15}" type="slidenum">
              <a:rPr lang="en-US" sz="1200" smtClean="0">
                <a:solidFill>
                  <a:schemeClr val="tx1">
                    <a:tint val="75000"/>
                  </a:schemeClr>
                </a:solidFill>
                <a:latin typeface="+mn-lt"/>
              </a:rPr>
              <a:pPr algn="r" fontAlgn="auto">
                <a:spcBef>
                  <a:spcPts val="0"/>
                </a:spcBef>
                <a:spcAft>
                  <a:spcPts val="0"/>
                </a:spcAft>
                <a:defRPr/>
              </a:pPr>
              <a:t>‹#›</a:t>
            </a:fld>
            <a:endParaRPr lang="en-US" sz="1200">
              <a:solidFill>
                <a:schemeClr val="tx1">
                  <a:tint val="75000"/>
                </a:schemeClr>
              </a:solidFill>
              <a:latin typeface="+mn-lt"/>
            </a:endParaRPr>
          </a:p>
        </p:txBody>
      </p:sp>
      <p:sp>
        <p:nvSpPr>
          <p:cNvPr id="307" name="TextBox 306"/>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306"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22475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 name="Group 634"/>
          <p:cNvGrpSpPr>
            <a:grpSpLocks/>
          </p:cNvGrpSpPr>
          <p:nvPr userDrawn="1"/>
        </p:nvGrpSpPr>
        <p:grpSpPr bwMode="auto">
          <a:xfrm>
            <a:off x="4572000" y="4279900"/>
            <a:ext cx="195263" cy="1452563"/>
            <a:chOff x="486222" y="173558"/>
            <a:chExt cx="194520" cy="1452564"/>
          </a:xfrm>
        </p:grpSpPr>
        <p:sp>
          <p:nvSpPr>
            <p:cNvPr id="4" name="5-Point Star 3"/>
            <p:cNvSpPr/>
            <p:nvPr userDrawn="1"/>
          </p:nvSpPr>
          <p:spPr>
            <a:xfrm>
              <a:off x="486222" y="17355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userDrawn="1"/>
          </p:nvSpPr>
          <p:spPr>
            <a:xfrm>
              <a:off x="486222" y="383108"/>
              <a:ext cx="194520" cy="209550"/>
            </a:xfrm>
            <a:prstGeom prst="star5">
              <a:avLst>
                <a:gd name="adj" fmla="val 19098"/>
                <a:gd name="hf" fmla="val 105146"/>
                <a:gd name="vf" fmla="val 110557"/>
              </a:avLst>
            </a:prstGeom>
            <a:solidFill>
              <a:schemeClr val="bg1">
                <a:alpha val="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userDrawn="1"/>
          </p:nvSpPr>
          <p:spPr>
            <a:xfrm>
              <a:off x="486222" y="592658"/>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userDrawn="1"/>
          </p:nvSpPr>
          <p:spPr>
            <a:xfrm>
              <a:off x="486222" y="802208"/>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userDrawn="1"/>
          </p:nvSpPr>
          <p:spPr>
            <a:xfrm>
              <a:off x="486222" y="1011759"/>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userDrawn="1"/>
          </p:nvSpPr>
          <p:spPr>
            <a:xfrm>
              <a:off x="486222" y="1221309"/>
              <a:ext cx="194520" cy="209550"/>
            </a:xfrm>
            <a:prstGeom prst="star5">
              <a:avLst>
                <a:gd name="adj" fmla="val 19098"/>
                <a:gd name="hf" fmla="val 105146"/>
                <a:gd name="vf" fmla="val 110557"/>
              </a:avLst>
            </a:prstGeom>
            <a:solidFill>
              <a:schemeClr val="bg1">
                <a:alpha val="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userDrawn="1"/>
          </p:nvSpPr>
          <p:spPr>
            <a:xfrm>
              <a:off x="486222" y="1416572"/>
              <a:ext cx="194520" cy="209550"/>
            </a:xfrm>
            <a:prstGeom prst="star5">
              <a:avLst>
                <a:gd name="adj" fmla="val 19098"/>
                <a:gd name="hf" fmla="val 105146"/>
                <a:gd name="vf" fmla="val 110557"/>
              </a:avLst>
            </a:prstGeom>
            <a:solidFill>
              <a:schemeClr val="bg1">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315"/>
          <p:cNvGrpSpPr>
            <a:grpSpLocks/>
          </p:cNvGrpSpPr>
          <p:nvPr userDrawn="1"/>
        </p:nvGrpSpPr>
        <p:grpSpPr bwMode="auto">
          <a:xfrm>
            <a:off x="152400" y="222250"/>
            <a:ext cx="8763000" cy="1454150"/>
            <a:chOff x="152400" y="222250"/>
            <a:chExt cx="8763000" cy="1454150"/>
          </a:xfrm>
        </p:grpSpPr>
        <p:sp>
          <p:nvSpPr>
            <p:cNvPr id="12" name="Rectangle 11"/>
            <p:cNvSpPr/>
            <p:nvPr userDrawn="1"/>
          </p:nvSpPr>
          <p:spPr>
            <a:xfrm>
              <a:off x="219075" y="225425"/>
              <a:ext cx="8686800" cy="1417638"/>
            </a:xfrm>
            <a:prstGeom prst="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5"/>
            <p:cNvPicPr>
              <a:picLocks noChangeAspect="1" noChangeArrowheads="1"/>
            </p:cNvPicPr>
            <p:nvPr userDrawn="1"/>
          </p:nvPicPr>
          <p:blipFill>
            <a:blip r:embed="rId2" cstate="print"/>
            <a:srcRect l="690" t="16402" r="14830" b="34087"/>
            <a:stretch>
              <a:fillRect/>
            </a:stretch>
          </p:blipFill>
          <p:spPr bwMode="auto">
            <a:xfrm>
              <a:off x="152400" y="228600"/>
              <a:ext cx="8763000" cy="1447800"/>
            </a:xfrm>
            <a:prstGeom prst="rect">
              <a:avLst/>
            </a:prstGeom>
            <a:noFill/>
            <a:ln w="9525">
              <a:noFill/>
              <a:miter lim="800000"/>
              <a:headEnd/>
              <a:tailEnd/>
            </a:ln>
          </p:spPr>
        </p:pic>
        <p:grpSp>
          <p:nvGrpSpPr>
            <p:cNvPr id="14" name="Group 1362"/>
            <p:cNvGrpSpPr>
              <a:grpSpLocks/>
            </p:cNvGrpSpPr>
            <p:nvPr userDrawn="1"/>
          </p:nvGrpSpPr>
          <p:grpSpPr bwMode="auto">
            <a:xfrm>
              <a:off x="266700" y="222250"/>
              <a:ext cx="8623300" cy="1400175"/>
              <a:chOff x="266720" y="221457"/>
              <a:chExt cx="8624013" cy="1400966"/>
            </a:xfrm>
          </p:grpSpPr>
          <p:sp>
            <p:nvSpPr>
              <p:cNvPr id="15" name="5-Point Star 25"/>
              <p:cNvSpPr/>
              <p:nvPr userDrawn="1"/>
            </p:nvSpPr>
            <p:spPr>
              <a:xfrm>
                <a:off x="26672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26"/>
              <p:cNvSpPr/>
              <p:nvPr userDrawn="1"/>
            </p:nvSpPr>
            <p:spPr>
              <a:xfrm>
                <a:off x="26672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5-Point Star 27"/>
              <p:cNvSpPr/>
              <p:nvPr userDrawn="1"/>
            </p:nvSpPr>
            <p:spPr>
              <a:xfrm>
                <a:off x="26672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5-Point Star 28"/>
              <p:cNvSpPr/>
              <p:nvPr userDrawn="1"/>
            </p:nvSpPr>
            <p:spPr>
              <a:xfrm>
                <a:off x="26672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5-Point Star 29"/>
              <p:cNvSpPr/>
              <p:nvPr userDrawn="1"/>
            </p:nvSpPr>
            <p:spPr>
              <a:xfrm>
                <a:off x="26672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5-Point Star 30"/>
              <p:cNvSpPr/>
              <p:nvPr userDrawn="1"/>
            </p:nvSpPr>
            <p:spPr>
              <a:xfrm>
                <a:off x="26672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5-Point Star 31"/>
              <p:cNvSpPr/>
              <p:nvPr userDrawn="1"/>
            </p:nvSpPr>
            <p:spPr>
              <a:xfrm>
                <a:off x="26672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5-Point Star 34"/>
              <p:cNvSpPr/>
              <p:nvPr userDrawn="1"/>
            </p:nvSpPr>
            <p:spPr>
              <a:xfrm>
                <a:off x="47311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5-Point Star 35"/>
              <p:cNvSpPr/>
              <p:nvPr userDrawn="1"/>
            </p:nvSpPr>
            <p:spPr>
              <a:xfrm>
                <a:off x="47311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5-Point Star 36"/>
              <p:cNvSpPr/>
              <p:nvPr userDrawn="1"/>
            </p:nvSpPr>
            <p:spPr>
              <a:xfrm>
                <a:off x="47311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5-Point Star 37"/>
              <p:cNvSpPr/>
              <p:nvPr userDrawn="1"/>
            </p:nvSpPr>
            <p:spPr>
              <a:xfrm>
                <a:off x="47311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5-Point Star 38"/>
              <p:cNvSpPr/>
              <p:nvPr userDrawn="1"/>
            </p:nvSpPr>
            <p:spPr>
              <a:xfrm>
                <a:off x="47311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5-Point Star 39"/>
              <p:cNvSpPr/>
              <p:nvPr userDrawn="1"/>
            </p:nvSpPr>
            <p:spPr>
              <a:xfrm>
                <a:off x="47311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5-Point Star 40"/>
              <p:cNvSpPr/>
              <p:nvPr userDrawn="1"/>
            </p:nvSpPr>
            <p:spPr>
              <a:xfrm>
                <a:off x="47311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5-Point Star 42"/>
              <p:cNvSpPr/>
              <p:nvPr userDrawn="1"/>
            </p:nvSpPr>
            <p:spPr>
              <a:xfrm>
                <a:off x="6779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5-Point Star 43"/>
              <p:cNvSpPr/>
              <p:nvPr userDrawn="1"/>
            </p:nvSpPr>
            <p:spPr>
              <a:xfrm>
                <a:off x="6779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5-Point Star 44"/>
              <p:cNvSpPr/>
              <p:nvPr userDrawn="1"/>
            </p:nvSpPr>
            <p:spPr>
              <a:xfrm>
                <a:off x="6779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45"/>
              <p:cNvSpPr/>
              <p:nvPr userDrawn="1"/>
            </p:nvSpPr>
            <p:spPr>
              <a:xfrm>
                <a:off x="6779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46"/>
              <p:cNvSpPr/>
              <p:nvPr userDrawn="1"/>
            </p:nvSpPr>
            <p:spPr>
              <a:xfrm>
                <a:off x="6779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47"/>
              <p:cNvSpPr/>
              <p:nvPr userDrawn="1"/>
            </p:nvSpPr>
            <p:spPr>
              <a:xfrm>
                <a:off x="6779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48"/>
              <p:cNvSpPr/>
              <p:nvPr userDrawn="1"/>
            </p:nvSpPr>
            <p:spPr>
              <a:xfrm>
                <a:off x="6779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5-Point Star 35"/>
              <p:cNvSpPr/>
              <p:nvPr userDrawn="1"/>
            </p:nvSpPr>
            <p:spPr>
              <a:xfrm>
                <a:off x="88430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5-Point Star 36"/>
              <p:cNvSpPr/>
              <p:nvPr userDrawn="1"/>
            </p:nvSpPr>
            <p:spPr>
              <a:xfrm>
                <a:off x="88430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5-Point Star 37"/>
              <p:cNvSpPr/>
              <p:nvPr userDrawn="1"/>
            </p:nvSpPr>
            <p:spPr>
              <a:xfrm>
                <a:off x="88430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5-Point Star 38"/>
              <p:cNvSpPr/>
              <p:nvPr userDrawn="1"/>
            </p:nvSpPr>
            <p:spPr>
              <a:xfrm>
                <a:off x="88430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5-Point Star 39"/>
              <p:cNvSpPr/>
              <p:nvPr userDrawn="1"/>
            </p:nvSpPr>
            <p:spPr>
              <a:xfrm>
                <a:off x="88430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5-Point Star 40"/>
              <p:cNvSpPr/>
              <p:nvPr userDrawn="1"/>
            </p:nvSpPr>
            <p:spPr>
              <a:xfrm>
                <a:off x="88430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5-Point Star 41"/>
              <p:cNvSpPr/>
              <p:nvPr userDrawn="1"/>
            </p:nvSpPr>
            <p:spPr>
              <a:xfrm>
                <a:off x="88430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5-Point Star 42"/>
              <p:cNvSpPr/>
              <p:nvPr userDrawn="1"/>
            </p:nvSpPr>
            <p:spPr>
              <a:xfrm>
                <a:off x="108911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5-Point Star 43"/>
              <p:cNvSpPr/>
              <p:nvPr userDrawn="1"/>
            </p:nvSpPr>
            <p:spPr>
              <a:xfrm>
                <a:off x="108911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5-Point Star 44"/>
              <p:cNvSpPr/>
              <p:nvPr userDrawn="1"/>
            </p:nvSpPr>
            <p:spPr>
              <a:xfrm>
                <a:off x="108911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5-Point Star 45"/>
              <p:cNvSpPr/>
              <p:nvPr userDrawn="1"/>
            </p:nvSpPr>
            <p:spPr>
              <a:xfrm>
                <a:off x="108911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5-Point Star 46"/>
              <p:cNvSpPr/>
              <p:nvPr userDrawn="1"/>
            </p:nvSpPr>
            <p:spPr>
              <a:xfrm>
                <a:off x="108911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5-Point Star 47"/>
              <p:cNvSpPr/>
              <p:nvPr userDrawn="1"/>
            </p:nvSpPr>
            <p:spPr>
              <a:xfrm>
                <a:off x="108911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5-Point Star 48"/>
              <p:cNvSpPr/>
              <p:nvPr userDrawn="1"/>
            </p:nvSpPr>
            <p:spPr>
              <a:xfrm>
                <a:off x="108911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5-Point Star 49"/>
              <p:cNvSpPr/>
              <p:nvPr userDrawn="1"/>
            </p:nvSpPr>
            <p:spPr>
              <a:xfrm>
                <a:off x="129550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Point Star 50"/>
              <p:cNvSpPr/>
              <p:nvPr userDrawn="1"/>
            </p:nvSpPr>
            <p:spPr>
              <a:xfrm>
                <a:off x="129550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Point Star 51"/>
              <p:cNvSpPr/>
              <p:nvPr userDrawn="1"/>
            </p:nvSpPr>
            <p:spPr>
              <a:xfrm>
                <a:off x="129550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5-Point Star 52"/>
              <p:cNvSpPr/>
              <p:nvPr userDrawn="1"/>
            </p:nvSpPr>
            <p:spPr>
              <a:xfrm>
                <a:off x="129550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5-Point Star 53"/>
              <p:cNvSpPr/>
              <p:nvPr userDrawn="1"/>
            </p:nvSpPr>
            <p:spPr>
              <a:xfrm>
                <a:off x="129550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5-Point Star 54"/>
              <p:cNvSpPr/>
              <p:nvPr userDrawn="1"/>
            </p:nvSpPr>
            <p:spPr>
              <a:xfrm>
                <a:off x="129550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Point Star 55"/>
              <p:cNvSpPr/>
              <p:nvPr userDrawn="1"/>
            </p:nvSpPr>
            <p:spPr>
              <a:xfrm>
                <a:off x="129550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userDrawn="1"/>
            </p:nvSpPr>
            <p:spPr>
              <a:xfrm>
                <a:off x="150031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Point Star 57"/>
              <p:cNvSpPr/>
              <p:nvPr userDrawn="1"/>
            </p:nvSpPr>
            <p:spPr>
              <a:xfrm>
                <a:off x="150031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Point Star 58"/>
              <p:cNvSpPr/>
              <p:nvPr userDrawn="1"/>
            </p:nvSpPr>
            <p:spPr>
              <a:xfrm>
                <a:off x="150031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Point Star 59"/>
              <p:cNvSpPr/>
              <p:nvPr userDrawn="1"/>
            </p:nvSpPr>
            <p:spPr>
              <a:xfrm>
                <a:off x="150031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5-Point Star 60"/>
              <p:cNvSpPr/>
              <p:nvPr userDrawn="1"/>
            </p:nvSpPr>
            <p:spPr>
              <a:xfrm>
                <a:off x="150031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5-Point Star 61"/>
              <p:cNvSpPr/>
              <p:nvPr userDrawn="1"/>
            </p:nvSpPr>
            <p:spPr>
              <a:xfrm>
                <a:off x="150031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userDrawn="1"/>
            </p:nvSpPr>
            <p:spPr>
              <a:xfrm>
                <a:off x="150031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5-Point Star 63"/>
              <p:cNvSpPr/>
              <p:nvPr userDrawn="1"/>
            </p:nvSpPr>
            <p:spPr>
              <a:xfrm>
                <a:off x="170670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5-Point Star 64"/>
              <p:cNvSpPr/>
              <p:nvPr userDrawn="1"/>
            </p:nvSpPr>
            <p:spPr>
              <a:xfrm>
                <a:off x="170670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5-Point Star 65"/>
              <p:cNvSpPr/>
              <p:nvPr userDrawn="1"/>
            </p:nvSpPr>
            <p:spPr>
              <a:xfrm>
                <a:off x="170670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5-Point Star 66"/>
              <p:cNvSpPr/>
              <p:nvPr userDrawn="1"/>
            </p:nvSpPr>
            <p:spPr>
              <a:xfrm>
                <a:off x="170670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5-Point Star 67"/>
              <p:cNvSpPr/>
              <p:nvPr userDrawn="1"/>
            </p:nvSpPr>
            <p:spPr>
              <a:xfrm>
                <a:off x="170670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5-Point Star 68"/>
              <p:cNvSpPr/>
              <p:nvPr userDrawn="1"/>
            </p:nvSpPr>
            <p:spPr>
              <a:xfrm>
                <a:off x="170670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5-Point Star 69"/>
              <p:cNvSpPr/>
              <p:nvPr userDrawn="1"/>
            </p:nvSpPr>
            <p:spPr>
              <a:xfrm>
                <a:off x="170670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5-Point Star 70"/>
              <p:cNvSpPr/>
              <p:nvPr userDrawn="1"/>
            </p:nvSpPr>
            <p:spPr>
              <a:xfrm>
                <a:off x="191150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5-Point Star 71"/>
              <p:cNvSpPr/>
              <p:nvPr userDrawn="1"/>
            </p:nvSpPr>
            <p:spPr>
              <a:xfrm>
                <a:off x="191150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5-Point Star 72"/>
              <p:cNvSpPr/>
              <p:nvPr userDrawn="1"/>
            </p:nvSpPr>
            <p:spPr>
              <a:xfrm>
                <a:off x="191150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5-Point Star 73"/>
              <p:cNvSpPr/>
              <p:nvPr userDrawn="1"/>
            </p:nvSpPr>
            <p:spPr>
              <a:xfrm>
                <a:off x="191150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5-Point Star 74"/>
              <p:cNvSpPr/>
              <p:nvPr userDrawn="1"/>
            </p:nvSpPr>
            <p:spPr>
              <a:xfrm>
                <a:off x="191150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5-Point Star 75"/>
              <p:cNvSpPr/>
              <p:nvPr userDrawn="1"/>
            </p:nvSpPr>
            <p:spPr>
              <a:xfrm>
                <a:off x="191150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5-Point Star 76"/>
              <p:cNvSpPr/>
              <p:nvPr userDrawn="1"/>
            </p:nvSpPr>
            <p:spPr>
              <a:xfrm>
                <a:off x="191150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5-Point Star 77"/>
              <p:cNvSpPr/>
              <p:nvPr userDrawn="1"/>
            </p:nvSpPr>
            <p:spPr>
              <a:xfrm>
                <a:off x="211789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5-Point Star 78"/>
              <p:cNvSpPr/>
              <p:nvPr userDrawn="1"/>
            </p:nvSpPr>
            <p:spPr>
              <a:xfrm>
                <a:off x="211789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userDrawn="1"/>
            </p:nvSpPr>
            <p:spPr>
              <a:xfrm>
                <a:off x="211789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userDrawn="1"/>
            </p:nvSpPr>
            <p:spPr>
              <a:xfrm>
                <a:off x="211789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5-Point Star 81"/>
              <p:cNvSpPr/>
              <p:nvPr userDrawn="1"/>
            </p:nvSpPr>
            <p:spPr>
              <a:xfrm>
                <a:off x="211789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5-Point Star 82"/>
              <p:cNvSpPr/>
              <p:nvPr userDrawn="1"/>
            </p:nvSpPr>
            <p:spPr>
              <a:xfrm>
                <a:off x="211789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userDrawn="1"/>
            </p:nvSpPr>
            <p:spPr>
              <a:xfrm>
                <a:off x="211789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userDrawn="1"/>
            </p:nvSpPr>
            <p:spPr>
              <a:xfrm>
                <a:off x="232429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5-Point Star 85"/>
              <p:cNvSpPr/>
              <p:nvPr userDrawn="1"/>
            </p:nvSpPr>
            <p:spPr>
              <a:xfrm>
                <a:off x="232429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5-Point Star 86"/>
              <p:cNvSpPr/>
              <p:nvPr userDrawn="1"/>
            </p:nvSpPr>
            <p:spPr>
              <a:xfrm>
                <a:off x="232429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5-Point Star 87"/>
              <p:cNvSpPr/>
              <p:nvPr userDrawn="1"/>
            </p:nvSpPr>
            <p:spPr>
              <a:xfrm>
                <a:off x="232429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5-Point Star 88"/>
              <p:cNvSpPr/>
              <p:nvPr userDrawn="1"/>
            </p:nvSpPr>
            <p:spPr>
              <a:xfrm>
                <a:off x="232429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5-Point Star 89"/>
              <p:cNvSpPr/>
              <p:nvPr userDrawn="1"/>
            </p:nvSpPr>
            <p:spPr>
              <a:xfrm>
                <a:off x="232429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5-Point Star 90"/>
              <p:cNvSpPr/>
              <p:nvPr userDrawn="1"/>
            </p:nvSpPr>
            <p:spPr>
              <a:xfrm>
                <a:off x="232429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userDrawn="1"/>
            </p:nvSpPr>
            <p:spPr>
              <a:xfrm>
                <a:off x="252909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userDrawn="1"/>
            </p:nvSpPr>
            <p:spPr>
              <a:xfrm>
                <a:off x="252909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userDrawn="1"/>
            </p:nvSpPr>
            <p:spPr>
              <a:xfrm>
                <a:off x="252909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userDrawn="1"/>
            </p:nvSpPr>
            <p:spPr>
              <a:xfrm>
                <a:off x="252909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userDrawn="1"/>
            </p:nvSpPr>
            <p:spPr>
              <a:xfrm>
                <a:off x="252909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userDrawn="1"/>
            </p:nvSpPr>
            <p:spPr>
              <a:xfrm>
                <a:off x="252909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userDrawn="1"/>
            </p:nvSpPr>
            <p:spPr>
              <a:xfrm>
                <a:off x="252909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userDrawn="1"/>
            </p:nvSpPr>
            <p:spPr>
              <a:xfrm>
                <a:off x="273548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userDrawn="1"/>
            </p:nvSpPr>
            <p:spPr>
              <a:xfrm>
                <a:off x="273548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5-Point Star 100"/>
              <p:cNvSpPr/>
              <p:nvPr userDrawn="1"/>
            </p:nvSpPr>
            <p:spPr>
              <a:xfrm>
                <a:off x="273548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5-Point Star 101"/>
              <p:cNvSpPr/>
              <p:nvPr userDrawn="1"/>
            </p:nvSpPr>
            <p:spPr>
              <a:xfrm>
                <a:off x="273548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5-Point Star 102"/>
              <p:cNvSpPr/>
              <p:nvPr userDrawn="1"/>
            </p:nvSpPr>
            <p:spPr>
              <a:xfrm>
                <a:off x="273548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5-Point Star 103"/>
              <p:cNvSpPr/>
              <p:nvPr userDrawn="1"/>
            </p:nvSpPr>
            <p:spPr>
              <a:xfrm>
                <a:off x="273548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5-Point Star 104"/>
              <p:cNvSpPr/>
              <p:nvPr userDrawn="1"/>
            </p:nvSpPr>
            <p:spPr>
              <a:xfrm>
                <a:off x="273548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5-Point Star 105"/>
              <p:cNvSpPr/>
              <p:nvPr userDrawn="1"/>
            </p:nvSpPr>
            <p:spPr>
              <a:xfrm>
                <a:off x="294029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5-Point Star 106"/>
              <p:cNvSpPr/>
              <p:nvPr userDrawn="1"/>
            </p:nvSpPr>
            <p:spPr>
              <a:xfrm>
                <a:off x="294029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5-Point Star 107"/>
              <p:cNvSpPr/>
              <p:nvPr userDrawn="1"/>
            </p:nvSpPr>
            <p:spPr>
              <a:xfrm>
                <a:off x="294029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5-Point Star 108"/>
              <p:cNvSpPr/>
              <p:nvPr userDrawn="1"/>
            </p:nvSpPr>
            <p:spPr>
              <a:xfrm>
                <a:off x="294029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5-Point Star 109"/>
              <p:cNvSpPr/>
              <p:nvPr userDrawn="1"/>
            </p:nvSpPr>
            <p:spPr>
              <a:xfrm>
                <a:off x="294029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5-Point Star 110"/>
              <p:cNvSpPr/>
              <p:nvPr userDrawn="1"/>
            </p:nvSpPr>
            <p:spPr>
              <a:xfrm>
                <a:off x="294029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5-Point Star 111"/>
              <p:cNvSpPr/>
              <p:nvPr userDrawn="1"/>
            </p:nvSpPr>
            <p:spPr>
              <a:xfrm>
                <a:off x="294029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5-Point Star 112"/>
              <p:cNvSpPr/>
              <p:nvPr userDrawn="1"/>
            </p:nvSpPr>
            <p:spPr>
              <a:xfrm>
                <a:off x="314668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5-Point Star 113"/>
              <p:cNvSpPr/>
              <p:nvPr userDrawn="1"/>
            </p:nvSpPr>
            <p:spPr>
              <a:xfrm>
                <a:off x="314668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5-Point Star 114"/>
              <p:cNvSpPr/>
              <p:nvPr userDrawn="1"/>
            </p:nvSpPr>
            <p:spPr>
              <a:xfrm>
                <a:off x="314668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5-Point Star 115"/>
              <p:cNvSpPr/>
              <p:nvPr userDrawn="1"/>
            </p:nvSpPr>
            <p:spPr>
              <a:xfrm>
                <a:off x="314668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5-Point Star 116"/>
              <p:cNvSpPr/>
              <p:nvPr userDrawn="1"/>
            </p:nvSpPr>
            <p:spPr>
              <a:xfrm>
                <a:off x="314668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5-Point Star 117"/>
              <p:cNvSpPr/>
              <p:nvPr userDrawn="1"/>
            </p:nvSpPr>
            <p:spPr>
              <a:xfrm>
                <a:off x="314668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5-Point Star 118"/>
              <p:cNvSpPr/>
              <p:nvPr userDrawn="1"/>
            </p:nvSpPr>
            <p:spPr>
              <a:xfrm>
                <a:off x="314668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5-Point Star 119"/>
              <p:cNvSpPr/>
              <p:nvPr userDrawn="1"/>
            </p:nvSpPr>
            <p:spPr>
              <a:xfrm>
                <a:off x="335148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5-Point Star 120"/>
              <p:cNvSpPr/>
              <p:nvPr userDrawn="1"/>
            </p:nvSpPr>
            <p:spPr>
              <a:xfrm>
                <a:off x="335148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5-Point Star 121"/>
              <p:cNvSpPr/>
              <p:nvPr userDrawn="1"/>
            </p:nvSpPr>
            <p:spPr>
              <a:xfrm>
                <a:off x="335148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5-Point Star 122"/>
              <p:cNvSpPr/>
              <p:nvPr userDrawn="1"/>
            </p:nvSpPr>
            <p:spPr>
              <a:xfrm>
                <a:off x="335148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5-Point Star 123"/>
              <p:cNvSpPr/>
              <p:nvPr userDrawn="1"/>
            </p:nvSpPr>
            <p:spPr>
              <a:xfrm>
                <a:off x="335148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5-Point Star 124"/>
              <p:cNvSpPr/>
              <p:nvPr userDrawn="1"/>
            </p:nvSpPr>
            <p:spPr>
              <a:xfrm>
                <a:off x="335148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5-Point Star 125"/>
              <p:cNvSpPr/>
              <p:nvPr userDrawn="1"/>
            </p:nvSpPr>
            <p:spPr>
              <a:xfrm>
                <a:off x="335148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5-Point Star 126"/>
              <p:cNvSpPr/>
              <p:nvPr userDrawn="1"/>
            </p:nvSpPr>
            <p:spPr>
              <a:xfrm>
                <a:off x="355788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5-Point Star 127"/>
              <p:cNvSpPr/>
              <p:nvPr userDrawn="1"/>
            </p:nvSpPr>
            <p:spPr>
              <a:xfrm>
                <a:off x="355788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5-Point Star 128"/>
              <p:cNvSpPr/>
              <p:nvPr userDrawn="1"/>
            </p:nvSpPr>
            <p:spPr>
              <a:xfrm>
                <a:off x="355788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5-Point Star 129"/>
              <p:cNvSpPr/>
              <p:nvPr userDrawn="1"/>
            </p:nvSpPr>
            <p:spPr>
              <a:xfrm>
                <a:off x="355788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5-Point Star 130"/>
              <p:cNvSpPr/>
              <p:nvPr userDrawn="1"/>
            </p:nvSpPr>
            <p:spPr>
              <a:xfrm>
                <a:off x="355788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5-Point Star 131"/>
              <p:cNvSpPr/>
              <p:nvPr userDrawn="1"/>
            </p:nvSpPr>
            <p:spPr>
              <a:xfrm>
                <a:off x="355788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5-Point Star 132"/>
              <p:cNvSpPr/>
              <p:nvPr userDrawn="1"/>
            </p:nvSpPr>
            <p:spPr>
              <a:xfrm>
                <a:off x="355788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5-Point Star 133"/>
              <p:cNvSpPr/>
              <p:nvPr userDrawn="1"/>
            </p:nvSpPr>
            <p:spPr>
              <a:xfrm>
                <a:off x="376427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5-Point Star 134"/>
              <p:cNvSpPr/>
              <p:nvPr userDrawn="1"/>
            </p:nvSpPr>
            <p:spPr>
              <a:xfrm>
                <a:off x="376427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5-Point Star 135"/>
              <p:cNvSpPr/>
              <p:nvPr userDrawn="1"/>
            </p:nvSpPr>
            <p:spPr>
              <a:xfrm>
                <a:off x="376427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5-Point Star 136"/>
              <p:cNvSpPr/>
              <p:nvPr userDrawn="1"/>
            </p:nvSpPr>
            <p:spPr>
              <a:xfrm>
                <a:off x="376427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5-Point Star 137"/>
              <p:cNvSpPr/>
              <p:nvPr userDrawn="1"/>
            </p:nvSpPr>
            <p:spPr>
              <a:xfrm>
                <a:off x="376427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5-Point Star 138"/>
              <p:cNvSpPr/>
              <p:nvPr userDrawn="1"/>
            </p:nvSpPr>
            <p:spPr>
              <a:xfrm>
                <a:off x="376427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5-Point Star 139"/>
              <p:cNvSpPr/>
              <p:nvPr userDrawn="1"/>
            </p:nvSpPr>
            <p:spPr>
              <a:xfrm>
                <a:off x="376427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5-Point Star 140"/>
              <p:cNvSpPr/>
              <p:nvPr userDrawn="1"/>
            </p:nvSpPr>
            <p:spPr>
              <a:xfrm>
                <a:off x="396907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5-Point Star 141"/>
              <p:cNvSpPr/>
              <p:nvPr userDrawn="1"/>
            </p:nvSpPr>
            <p:spPr>
              <a:xfrm>
                <a:off x="396907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5-Point Star 142"/>
              <p:cNvSpPr/>
              <p:nvPr userDrawn="1"/>
            </p:nvSpPr>
            <p:spPr>
              <a:xfrm>
                <a:off x="396907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5-Point Star 143"/>
              <p:cNvSpPr/>
              <p:nvPr userDrawn="1"/>
            </p:nvSpPr>
            <p:spPr>
              <a:xfrm>
                <a:off x="396907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5-Point Star 144"/>
              <p:cNvSpPr/>
              <p:nvPr userDrawn="1"/>
            </p:nvSpPr>
            <p:spPr>
              <a:xfrm>
                <a:off x="396907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5-Point Star 145"/>
              <p:cNvSpPr/>
              <p:nvPr userDrawn="1"/>
            </p:nvSpPr>
            <p:spPr>
              <a:xfrm>
                <a:off x="396907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5-Point Star 146"/>
              <p:cNvSpPr/>
              <p:nvPr userDrawn="1"/>
            </p:nvSpPr>
            <p:spPr>
              <a:xfrm>
                <a:off x="396907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5-Point Star 147"/>
              <p:cNvSpPr/>
              <p:nvPr userDrawn="1"/>
            </p:nvSpPr>
            <p:spPr>
              <a:xfrm>
                <a:off x="417546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5-Point Star 148"/>
              <p:cNvSpPr/>
              <p:nvPr userDrawn="1"/>
            </p:nvSpPr>
            <p:spPr>
              <a:xfrm>
                <a:off x="417546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5-Point Star 149"/>
              <p:cNvSpPr/>
              <p:nvPr userDrawn="1"/>
            </p:nvSpPr>
            <p:spPr>
              <a:xfrm>
                <a:off x="417546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5-Point Star 150"/>
              <p:cNvSpPr/>
              <p:nvPr userDrawn="1"/>
            </p:nvSpPr>
            <p:spPr>
              <a:xfrm>
                <a:off x="417546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2" name="5-Point Star 151"/>
              <p:cNvSpPr/>
              <p:nvPr userDrawn="1"/>
            </p:nvSpPr>
            <p:spPr>
              <a:xfrm>
                <a:off x="417546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5-Point Star 152"/>
              <p:cNvSpPr/>
              <p:nvPr userDrawn="1"/>
            </p:nvSpPr>
            <p:spPr>
              <a:xfrm>
                <a:off x="417546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5-Point Star 153"/>
              <p:cNvSpPr/>
              <p:nvPr userDrawn="1"/>
            </p:nvSpPr>
            <p:spPr>
              <a:xfrm>
                <a:off x="417546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5-Point Star 154"/>
              <p:cNvSpPr/>
              <p:nvPr userDrawn="1"/>
            </p:nvSpPr>
            <p:spPr>
              <a:xfrm>
                <a:off x="438027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5-Point Star 155"/>
              <p:cNvSpPr/>
              <p:nvPr userDrawn="1"/>
            </p:nvSpPr>
            <p:spPr>
              <a:xfrm>
                <a:off x="438027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5-Point Star 156"/>
              <p:cNvSpPr/>
              <p:nvPr userDrawn="1"/>
            </p:nvSpPr>
            <p:spPr>
              <a:xfrm>
                <a:off x="438027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5-Point Star 157"/>
              <p:cNvSpPr/>
              <p:nvPr userDrawn="1"/>
            </p:nvSpPr>
            <p:spPr>
              <a:xfrm>
                <a:off x="438027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5-Point Star 158"/>
              <p:cNvSpPr/>
              <p:nvPr userDrawn="1"/>
            </p:nvSpPr>
            <p:spPr>
              <a:xfrm>
                <a:off x="438027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5-Point Star 159"/>
              <p:cNvSpPr/>
              <p:nvPr userDrawn="1"/>
            </p:nvSpPr>
            <p:spPr>
              <a:xfrm>
                <a:off x="438027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5-Point Star 160"/>
              <p:cNvSpPr/>
              <p:nvPr userDrawn="1"/>
            </p:nvSpPr>
            <p:spPr>
              <a:xfrm>
                <a:off x="438027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5-Point Star 161"/>
              <p:cNvSpPr/>
              <p:nvPr userDrawn="1"/>
            </p:nvSpPr>
            <p:spPr>
              <a:xfrm>
                <a:off x="458666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5-Point Star 162"/>
              <p:cNvSpPr/>
              <p:nvPr userDrawn="1"/>
            </p:nvSpPr>
            <p:spPr>
              <a:xfrm>
                <a:off x="458666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 name="5-Point Star 163"/>
              <p:cNvSpPr/>
              <p:nvPr userDrawn="1"/>
            </p:nvSpPr>
            <p:spPr>
              <a:xfrm>
                <a:off x="458666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userDrawn="1"/>
            </p:nvSpPr>
            <p:spPr>
              <a:xfrm>
                <a:off x="458666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 name="5-Point Star 165"/>
              <p:cNvSpPr/>
              <p:nvPr userDrawn="1"/>
            </p:nvSpPr>
            <p:spPr>
              <a:xfrm>
                <a:off x="458666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7" name="5-Point Star 166"/>
              <p:cNvSpPr/>
              <p:nvPr userDrawn="1"/>
            </p:nvSpPr>
            <p:spPr>
              <a:xfrm>
                <a:off x="458666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 name="5-Point Star 167"/>
              <p:cNvSpPr/>
              <p:nvPr userDrawn="1"/>
            </p:nvSpPr>
            <p:spPr>
              <a:xfrm>
                <a:off x="458666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9" name="5-Point Star 168"/>
              <p:cNvSpPr/>
              <p:nvPr userDrawn="1"/>
            </p:nvSpPr>
            <p:spPr>
              <a:xfrm>
                <a:off x="479146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5-Point Star 169"/>
              <p:cNvSpPr/>
              <p:nvPr userDrawn="1"/>
            </p:nvSpPr>
            <p:spPr>
              <a:xfrm>
                <a:off x="479146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5-Point Star 170"/>
              <p:cNvSpPr/>
              <p:nvPr userDrawn="1"/>
            </p:nvSpPr>
            <p:spPr>
              <a:xfrm>
                <a:off x="479146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5-Point Star 171"/>
              <p:cNvSpPr/>
              <p:nvPr userDrawn="1"/>
            </p:nvSpPr>
            <p:spPr>
              <a:xfrm>
                <a:off x="479146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5-Point Star 172"/>
              <p:cNvSpPr/>
              <p:nvPr userDrawn="1"/>
            </p:nvSpPr>
            <p:spPr>
              <a:xfrm>
                <a:off x="479146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5-Point Star 173"/>
              <p:cNvSpPr/>
              <p:nvPr userDrawn="1"/>
            </p:nvSpPr>
            <p:spPr>
              <a:xfrm>
                <a:off x="479146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5-Point Star 174"/>
              <p:cNvSpPr/>
              <p:nvPr userDrawn="1"/>
            </p:nvSpPr>
            <p:spPr>
              <a:xfrm>
                <a:off x="479146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5-Point Star 175"/>
              <p:cNvSpPr/>
              <p:nvPr userDrawn="1"/>
            </p:nvSpPr>
            <p:spPr>
              <a:xfrm>
                <a:off x="499786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5-Point Star 176"/>
              <p:cNvSpPr/>
              <p:nvPr userDrawn="1"/>
            </p:nvSpPr>
            <p:spPr>
              <a:xfrm>
                <a:off x="499786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5-Point Star 177"/>
              <p:cNvSpPr/>
              <p:nvPr userDrawn="1"/>
            </p:nvSpPr>
            <p:spPr>
              <a:xfrm>
                <a:off x="499786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5-Point Star 178"/>
              <p:cNvSpPr/>
              <p:nvPr userDrawn="1"/>
            </p:nvSpPr>
            <p:spPr>
              <a:xfrm>
                <a:off x="499786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5-Point Star 179"/>
              <p:cNvSpPr/>
              <p:nvPr userDrawn="1"/>
            </p:nvSpPr>
            <p:spPr>
              <a:xfrm>
                <a:off x="499786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5-Point Star 180"/>
              <p:cNvSpPr/>
              <p:nvPr userDrawn="1"/>
            </p:nvSpPr>
            <p:spPr>
              <a:xfrm>
                <a:off x="499786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5-Point Star 181"/>
              <p:cNvSpPr/>
              <p:nvPr userDrawn="1"/>
            </p:nvSpPr>
            <p:spPr>
              <a:xfrm>
                <a:off x="499786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5-Point Star 182"/>
              <p:cNvSpPr/>
              <p:nvPr userDrawn="1"/>
            </p:nvSpPr>
            <p:spPr>
              <a:xfrm>
                <a:off x="520266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5-Point Star 183"/>
              <p:cNvSpPr/>
              <p:nvPr userDrawn="1"/>
            </p:nvSpPr>
            <p:spPr>
              <a:xfrm>
                <a:off x="520266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5-Point Star 184"/>
              <p:cNvSpPr/>
              <p:nvPr userDrawn="1"/>
            </p:nvSpPr>
            <p:spPr>
              <a:xfrm>
                <a:off x="520266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5-Point Star 185"/>
              <p:cNvSpPr/>
              <p:nvPr userDrawn="1"/>
            </p:nvSpPr>
            <p:spPr>
              <a:xfrm>
                <a:off x="520266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5-Point Star 186"/>
              <p:cNvSpPr/>
              <p:nvPr userDrawn="1"/>
            </p:nvSpPr>
            <p:spPr>
              <a:xfrm>
                <a:off x="520266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5-Point Star 187"/>
              <p:cNvSpPr/>
              <p:nvPr userDrawn="1"/>
            </p:nvSpPr>
            <p:spPr>
              <a:xfrm>
                <a:off x="520266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5-Point Star 188"/>
              <p:cNvSpPr/>
              <p:nvPr userDrawn="1"/>
            </p:nvSpPr>
            <p:spPr>
              <a:xfrm>
                <a:off x="520266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5-Point Star 189"/>
              <p:cNvSpPr/>
              <p:nvPr userDrawn="1"/>
            </p:nvSpPr>
            <p:spPr>
              <a:xfrm>
                <a:off x="540905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5-Point Star 190"/>
              <p:cNvSpPr/>
              <p:nvPr userDrawn="1"/>
            </p:nvSpPr>
            <p:spPr>
              <a:xfrm>
                <a:off x="540905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5-Point Star 191"/>
              <p:cNvSpPr/>
              <p:nvPr userDrawn="1"/>
            </p:nvSpPr>
            <p:spPr>
              <a:xfrm>
                <a:off x="540905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5-Point Star 192"/>
              <p:cNvSpPr/>
              <p:nvPr userDrawn="1"/>
            </p:nvSpPr>
            <p:spPr>
              <a:xfrm>
                <a:off x="540905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5-Point Star 193"/>
              <p:cNvSpPr/>
              <p:nvPr userDrawn="1"/>
            </p:nvSpPr>
            <p:spPr>
              <a:xfrm>
                <a:off x="540905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5-Point Star 194"/>
              <p:cNvSpPr/>
              <p:nvPr userDrawn="1"/>
            </p:nvSpPr>
            <p:spPr>
              <a:xfrm>
                <a:off x="540905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5-Point Star 195"/>
              <p:cNvSpPr/>
              <p:nvPr userDrawn="1"/>
            </p:nvSpPr>
            <p:spPr>
              <a:xfrm>
                <a:off x="540905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5-Point Star 196"/>
              <p:cNvSpPr/>
              <p:nvPr userDrawn="1"/>
            </p:nvSpPr>
            <p:spPr>
              <a:xfrm>
                <a:off x="5615450"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5-Point Star 197"/>
              <p:cNvSpPr/>
              <p:nvPr userDrawn="1"/>
            </p:nvSpPr>
            <p:spPr>
              <a:xfrm>
                <a:off x="5615450"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5-Point Star 198"/>
              <p:cNvSpPr/>
              <p:nvPr userDrawn="1"/>
            </p:nvSpPr>
            <p:spPr>
              <a:xfrm>
                <a:off x="5615450"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5-Point Star 199"/>
              <p:cNvSpPr/>
              <p:nvPr userDrawn="1"/>
            </p:nvSpPr>
            <p:spPr>
              <a:xfrm>
                <a:off x="5615450"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5-Point Star 200"/>
              <p:cNvSpPr/>
              <p:nvPr userDrawn="1"/>
            </p:nvSpPr>
            <p:spPr>
              <a:xfrm>
                <a:off x="5615450"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5-Point Star 201"/>
              <p:cNvSpPr/>
              <p:nvPr userDrawn="1"/>
            </p:nvSpPr>
            <p:spPr>
              <a:xfrm>
                <a:off x="5615450"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5-Point Star 202"/>
              <p:cNvSpPr/>
              <p:nvPr userDrawn="1"/>
            </p:nvSpPr>
            <p:spPr>
              <a:xfrm>
                <a:off x="5615450"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5-Point Star 203"/>
              <p:cNvSpPr/>
              <p:nvPr userDrawn="1"/>
            </p:nvSpPr>
            <p:spPr>
              <a:xfrm>
                <a:off x="582025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5-Point Star 204"/>
              <p:cNvSpPr/>
              <p:nvPr userDrawn="1"/>
            </p:nvSpPr>
            <p:spPr>
              <a:xfrm>
                <a:off x="582025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 name="5-Point Star 205"/>
              <p:cNvSpPr/>
              <p:nvPr userDrawn="1"/>
            </p:nvSpPr>
            <p:spPr>
              <a:xfrm>
                <a:off x="582025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5-Point Star 206"/>
              <p:cNvSpPr/>
              <p:nvPr userDrawn="1"/>
            </p:nvSpPr>
            <p:spPr>
              <a:xfrm>
                <a:off x="582025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5-Point Star 207"/>
              <p:cNvSpPr/>
              <p:nvPr userDrawn="1"/>
            </p:nvSpPr>
            <p:spPr>
              <a:xfrm>
                <a:off x="582025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5-Point Star 208"/>
              <p:cNvSpPr/>
              <p:nvPr userDrawn="1"/>
            </p:nvSpPr>
            <p:spPr>
              <a:xfrm>
                <a:off x="582025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5-Point Star 209"/>
              <p:cNvSpPr/>
              <p:nvPr userDrawn="1"/>
            </p:nvSpPr>
            <p:spPr>
              <a:xfrm>
                <a:off x="582025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5-Point Star 210"/>
              <p:cNvSpPr/>
              <p:nvPr userDrawn="1"/>
            </p:nvSpPr>
            <p:spPr>
              <a:xfrm>
                <a:off x="602664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 name="5-Point Star 211"/>
              <p:cNvSpPr/>
              <p:nvPr userDrawn="1"/>
            </p:nvSpPr>
            <p:spPr>
              <a:xfrm>
                <a:off x="602664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3" name="5-Point Star 212"/>
              <p:cNvSpPr/>
              <p:nvPr userDrawn="1"/>
            </p:nvSpPr>
            <p:spPr>
              <a:xfrm>
                <a:off x="602664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4" name="5-Point Star 213"/>
              <p:cNvSpPr/>
              <p:nvPr userDrawn="1"/>
            </p:nvSpPr>
            <p:spPr>
              <a:xfrm>
                <a:off x="602664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 name="5-Point Star 214"/>
              <p:cNvSpPr/>
              <p:nvPr userDrawn="1"/>
            </p:nvSpPr>
            <p:spPr>
              <a:xfrm>
                <a:off x="602664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5-Point Star 215"/>
              <p:cNvSpPr/>
              <p:nvPr userDrawn="1"/>
            </p:nvSpPr>
            <p:spPr>
              <a:xfrm>
                <a:off x="602664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7" name="5-Point Star 216"/>
              <p:cNvSpPr/>
              <p:nvPr userDrawn="1"/>
            </p:nvSpPr>
            <p:spPr>
              <a:xfrm>
                <a:off x="602664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8" name="5-Point Star 217"/>
              <p:cNvSpPr/>
              <p:nvPr userDrawn="1"/>
            </p:nvSpPr>
            <p:spPr>
              <a:xfrm>
                <a:off x="623145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5-Point Star 218"/>
              <p:cNvSpPr/>
              <p:nvPr userDrawn="1"/>
            </p:nvSpPr>
            <p:spPr>
              <a:xfrm>
                <a:off x="623145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5-Point Star 219"/>
              <p:cNvSpPr/>
              <p:nvPr userDrawn="1"/>
            </p:nvSpPr>
            <p:spPr>
              <a:xfrm>
                <a:off x="623145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5-Point Star 220"/>
              <p:cNvSpPr/>
              <p:nvPr userDrawn="1"/>
            </p:nvSpPr>
            <p:spPr>
              <a:xfrm>
                <a:off x="623145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2" name="5-Point Star 221"/>
              <p:cNvSpPr/>
              <p:nvPr userDrawn="1"/>
            </p:nvSpPr>
            <p:spPr>
              <a:xfrm>
                <a:off x="623145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3" name="5-Point Star 222"/>
              <p:cNvSpPr/>
              <p:nvPr userDrawn="1"/>
            </p:nvSpPr>
            <p:spPr>
              <a:xfrm>
                <a:off x="623145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4" name="5-Point Star 223"/>
              <p:cNvSpPr/>
              <p:nvPr userDrawn="1"/>
            </p:nvSpPr>
            <p:spPr>
              <a:xfrm>
                <a:off x="623145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 name="5-Point Star 224"/>
              <p:cNvSpPr/>
              <p:nvPr userDrawn="1"/>
            </p:nvSpPr>
            <p:spPr>
              <a:xfrm>
                <a:off x="6437843"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5-Point Star 225"/>
              <p:cNvSpPr/>
              <p:nvPr userDrawn="1"/>
            </p:nvSpPr>
            <p:spPr>
              <a:xfrm>
                <a:off x="6437843"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5-Point Star 226"/>
              <p:cNvSpPr/>
              <p:nvPr userDrawn="1"/>
            </p:nvSpPr>
            <p:spPr>
              <a:xfrm>
                <a:off x="6437843"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8" name="5-Point Star 227"/>
              <p:cNvSpPr/>
              <p:nvPr userDrawn="1"/>
            </p:nvSpPr>
            <p:spPr>
              <a:xfrm>
                <a:off x="6437843"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5-Point Star 228"/>
              <p:cNvSpPr/>
              <p:nvPr userDrawn="1"/>
            </p:nvSpPr>
            <p:spPr>
              <a:xfrm>
                <a:off x="6437843"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5-Point Star 229"/>
              <p:cNvSpPr/>
              <p:nvPr userDrawn="1"/>
            </p:nvSpPr>
            <p:spPr>
              <a:xfrm>
                <a:off x="6437843"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5-Point Star 230"/>
              <p:cNvSpPr/>
              <p:nvPr userDrawn="1"/>
            </p:nvSpPr>
            <p:spPr>
              <a:xfrm>
                <a:off x="6437843"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5-Point Star 231"/>
              <p:cNvSpPr/>
              <p:nvPr userDrawn="1"/>
            </p:nvSpPr>
            <p:spPr>
              <a:xfrm>
                <a:off x="664264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5-Point Star 232"/>
              <p:cNvSpPr/>
              <p:nvPr userDrawn="1"/>
            </p:nvSpPr>
            <p:spPr>
              <a:xfrm>
                <a:off x="664264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5-Point Star 233"/>
              <p:cNvSpPr/>
              <p:nvPr userDrawn="1"/>
            </p:nvSpPr>
            <p:spPr>
              <a:xfrm>
                <a:off x="664264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5-Point Star 234"/>
              <p:cNvSpPr/>
              <p:nvPr userDrawn="1"/>
            </p:nvSpPr>
            <p:spPr>
              <a:xfrm>
                <a:off x="664264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5-Point Star 235"/>
              <p:cNvSpPr/>
              <p:nvPr userDrawn="1"/>
            </p:nvSpPr>
            <p:spPr>
              <a:xfrm>
                <a:off x="664264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5-Point Star 236"/>
              <p:cNvSpPr/>
              <p:nvPr userDrawn="1"/>
            </p:nvSpPr>
            <p:spPr>
              <a:xfrm>
                <a:off x="664264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8" name="5-Point Star 237"/>
              <p:cNvSpPr/>
              <p:nvPr userDrawn="1"/>
            </p:nvSpPr>
            <p:spPr>
              <a:xfrm>
                <a:off x="664264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5-Point Star 238"/>
              <p:cNvSpPr/>
              <p:nvPr userDrawn="1"/>
            </p:nvSpPr>
            <p:spPr>
              <a:xfrm>
                <a:off x="684903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5-Point Star 239"/>
              <p:cNvSpPr/>
              <p:nvPr userDrawn="1"/>
            </p:nvSpPr>
            <p:spPr>
              <a:xfrm>
                <a:off x="684903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1" name="5-Point Star 240"/>
              <p:cNvSpPr/>
              <p:nvPr userDrawn="1"/>
            </p:nvSpPr>
            <p:spPr>
              <a:xfrm>
                <a:off x="684903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5-Point Star 241"/>
              <p:cNvSpPr/>
              <p:nvPr userDrawn="1"/>
            </p:nvSpPr>
            <p:spPr>
              <a:xfrm>
                <a:off x="684903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5-Point Star 242"/>
              <p:cNvSpPr/>
              <p:nvPr userDrawn="1"/>
            </p:nvSpPr>
            <p:spPr>
              <a:xfrm>
                <a:off x="684903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5-Point Star 243"/>
              <p:cNvSpPr/>
              <p:nvPr userDrawn="1"/>
            </p:nvSpPr>
            <p:spPr>
              <a:xfrm>
                <a:off x="684903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5-Point Star 244"/>
              <p:cNvSpPr/>
              <p:nvPr userDrawn="1"/>
            </p:nvSpPr>
            <p:spPr>
              <a:xfrm>
                <a:off x="684903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 name="5-Point Star 245"/>
              <p:cNvSpPr/>
              <p:nvPr userDrawn="1"/>
            </p:nvSpPr>
            <p:spPr>
              <a:xfrm>
                <a:off x="705543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5-Point Star 246"/>
              <p:cNvSpPr/>
              <p:nvPr userDrawn="1"/>
            </p:nvSpPr>
            <p:spPr>
              <a:xfrm>
                <a:off x="705543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5-Point Star 247"/>
              <p:cNvSpPr/>
              <p:nvPr userDrawn="1"/>
            </p:nvSpPr>
            <p:spPr>
              <a:xfrm>
                <a:off x="705543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5-Point Star 248"/>
              <p:cNvSpPr/>
              <p:nvPr userDrawn="1"/>
            </p:nvSpPr>
            <p:spPr>
              <a:xfrm>
                <a:off x="705543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5-Point Star 249"/>
              <p:cNvSpPr/>
              <p:nvPr userDrawn="1"/>
            </p:nvSpPr>
            <p:spPr>
              <a:xfrm>
                <a:off x="705543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5-Point Star 250"/>
              <p:cNvSpPr/>
              <p:nvPr userDrawn="1"/>
            </p:nvSpPr>
            <p:spPr>
              <a:xfrm>
                <a:off x="705543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2" name="5-Point Star 251"/>
              <p:cNvSpPr/>
              <p:nvPr userDrawn="1"/>
            </p:nvSpPr>
            <p:spPr>
              <a:xfrm>
                <a:off x="705543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3" name="5-Point Star 252"/>
              <p:cNvSpPr/>
              <p:nvPr userDrawn="1"/>
            </p:nvSpPr>
            <p:spPr>
              <a:xfrm>
                <a:off x="7260236"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4" name="5-Point Star 253"/>
              <p:cNvSpPr/>
              <p:nvPr userDrawn="1"/>
            </p:nvSpPr>
            <p:spPr>
              <a:xfrm>
                <a:off x="7260236"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5-Point Star 254"/>
              <p:cNvSpPr/>
              <p:nvPr userDrawn="1"/>
            </p:nvSpPr>
            <p:spPr>
              <a:xfrm>
                <a:off x="7260236"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 name="5-Point Star 255"/>
              <p:cNvSpPr/>
              <p:nvPr userDrawn="1"/>
            </p:nvSpPr>
            <p:spPr>
              <a:xfrm>
                <a:off x="7260236"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7" name="5-Point Star 256"/>
              <p:cNvSpPr/>
              <p:nvPr userDrawn="1"/>
            </p:nvSpPr>
            <p:spPr>
              <a:xfrm>
                <a:off x="7260236"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8" name="5-Point Star 257"/>
              <p:cNvSpPr/>
              <p:nvPr userDrawn="1"/>
            </p:nvSpPr>
            <p:spPr>
              <a:xfrm>
                <a:off x="7260236"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9" name="5-Point Star 258"/>
              <p:cNvSpPr/>
              <p:nvPr userDrawn="1"/>
            </p:nvSpPr>
            <p:spPr>
              <a:xfrm>
                <a:off x="7260236"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 name="5-Point Star 259"/>
              <p:cNvSpPr/>
              <p:nvPr userDrawn="1"/>
            </p:nvSpPr>
            <p:spPr>
              <a:xfrm>
                <a:off x="7466628"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1" name="5-Point Star 260"/>
              <p:cNvSpPr/>
              <p:nvPr userDrawn="1"/>
            </p:nvSpPr>
            <p:spPr>
              <a:xfrm>
                <a:off x="7466628"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2" name="5-Point Star 261"/>
              <p:cNvSpPr/>
              <p:nvPr userDrawn="1"/>
            </p:nvSpPr>
            <p:spPr>
              <a:xfrm>
                <a:off x="7466628"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5-Point Star 262"/>
              <p:cNvSpPr/>
              <p:nvPr userDrawn="1"/>
            </p:nvSpPr>
            <p:spPr>
              <a:xfrm>
                <a:off x="7466628"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4" name="5-Point Star 263"/>
              <p:cNvSpPr/>
              <p:nvPr userDrawn="1"/>
            </p:nvSpPr>
            <p:spPr>
              <a:xfrm>
                <a:off x="7466628"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5-Point Star 264"/>
              <p:cNvSpPr/>
              <p:nvPr userDrawn="1"/>
            </p:nvSpPr>
            <p:spPr>
              <a:xfrm>
                <a:off x="7466628"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 name="5-Point Star 265"/>
              <p:cNvSpPr/>
              <p:nvPr userDrawn="1"/>
            </p:nvSpPr>
            <p:spPr>
              <a:xfrm>
                <a:off x="7466628"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7" name="5-Point Star 266"/>
              <p:cNvSpPr/>
              <p:nvPr userDrawn="1"/>
            </p:nvSpPr>
            <p:spPr>
              <a:xfrm>
                <a:off x="7671432"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5-Point Star 267"/>
              <p:cNvSpPr/>
              <p:nvPr userDrawn="1"/>
            </p:nvSpPr>
            <p:spPr>
              <a:xfrm>
                <a:off x="7671432"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9" name="5-Point Star 268"/>
              <p:cNvSpPr/>
              <p:nvPr userDrawn="1"/>
            </p:nvSpPr>
            <p:spPr>
              <a:xfrm>
                <a:off x="7671432"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5-Point Star 269"/>
              <p:cNvSpPr/>
              <p:nvPr userDrawn="1"/>
            </p:nvSpPr>
            <p:spPr>
              <a:xfrm>
                <a:off x="7671432"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1" name="5-Point Star 270"/>
              <p:cNvSpPr/>
              <p:nvPr userDrawn="1"/>
            </p:nvSpPr>
            <p:spPr>
              <a:xfrm>
                <a:off x="7671432"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5-Point Star 271"/>
              <p:cNvSpPr/>
              <p:nvPr userDrawn="1"/>
            </p:nvSpPr>
            <p:spPr>
              <a:xfrm>
                <a:off x="7671432"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5-Point Star 272"/>
              <p:cNvSpPr/>
              <p:nvPr userDrawn="1"/>
            </p:nvSpPr>
            <p:spPr>
              <a:xfrm>
                <a:off x="7671432"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5-Point Star 273"/>
              <p:cNvSpPr/>
              <p:nvPr userDrawn="1"/>
            </p:nvSpPr>
            <p:spPr>
              <a:xfrm>
                <a:off x="7877824"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5" name="5-Point Star 274"/>
              <p:cNvSpPr/>
              <p:nvPr userDrawn="1"/>
            </p:nvSpPr>
            <p:spPr>
              <a:xfrm>
                <a:off x="7877824"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5-Point Star 275"/>
              <p:cNvSpPr/>
              <p:nvPr userDrawn="1"/>
            </p:nvSpPr>
            <p:spPr>
              <a:xfrm>
                <a:off x="7877824"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5-Point Star 276"/>
              <p:cNvSpPr/>
              <p:nvPr userDrawn="1"/>
            </p:nvSpPr>
            <p:spPr>
              <a:xfrm>
                <a:off x="7877824"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8" name="5-Point Star 277"/>
              <p:cNvSpPr/>
              <p:nvPr userDrawn="1"/>
            </p:nvSpPr>
            <p:spPr>
              <a:xfrm>
                <a:off x="7877824"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9" name="5-Point Star 278"/>
              <p:cNvSpPr/>
              <p:nvPr userDrawn="1"/>
            </p:nvSpPr>
            <p:spPr>
              <a:xfrm>
                <a:off x="7877824"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5-Point Star 279"/>
              <p:cNvSpPr/>
              <p:nvPr userDrawn="1"/>
            </p:nvSpPr>
            <p:spPr>
              <a:xfrm>
                <a:off x="7877824"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1" name="5-Point Star 280"/>
              <p:cNvSpPr/>
              <p:nvPr userDrawn="1"/>
            </p:nvSpPr>
            <p:spPr>
              <a:xfrm>
                <a:off x="8082629"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2" name="5-Point Star 281"/>
              <p:cNvSpPr/>
              <p:nvPr userDrawn="1"/>
            </p:nvSpPr>
            <p:spPr>
              <a:xfrm>
                <a:off x="8082629"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3" name="5-Point Star 282"/>
              <p:cNvSpPr/>
              <p:nvPr userDrawn="1"/>
            </p:nvSpPr>
            <p:spPr>
              <a:xfrm>
                <a:off x="8082629"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4" name="5-Point Star 283"/>
              <p:cNvSpPr/>
              <p:nvPr userDrawn="1"/>
            </p:nvSpPr>
            <p:spPr>
              <a:xfrm>
                <a:off x="8082629"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5" name="5-Point Star 284"/>
              <p:cNvSpPr/>
              <p:nvPr userDrawn="1"/>
            </p:nvSpPr>
            <p:spPr>
              <a:xfrm>
                <a:off x="8082629"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5-Point Star 285"/>
              <p:cNvSpPr/>
              <p:nvPr userDrawn="1"/>
            </p:nvSpPr>
            <p:spPr>
              <a:xfrm>
                <a:off x="8082629"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7" name="5-Point Star 286"/>
              <p:cNvSpPr/>
              <p:nvPr userDrawn="1"/>
            </p:nvSpPr>
            <p:spPr>
              <a:xfrm>
                <a:off x="8082629"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8" name="5-Point Star 287"/>
              <p:cNvSpPr/>
              <p:nvPr userDrawn="1"/>
            </p:nvSpPr>
            <p:spPr>
              <a:xfrm>
                <a:off x="8289021"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9" name="5-Point Star 288"/>
              <p:cNvSpPr/>
              <p:nvPr userDrawn="1"/>
            </p:nvSpPr>
            <p:spPr>
              <a:xfrm>
                <a:off x="8289021"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0" name="5-Point Star 289"/>
              <p:cNvSpPr/>
              <p:nvPr userDrawn="1"/>
            </p:nvSpPr>
            <p:spPr>
              <a:xfrm>
                <a:off x="8289021"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1" name="5-Point Star 290"/>
              <p:cNvSpPr/>
              <p:nvPr userDrawn="1"/>
            </p:nvSpPr>
            <p:spPr>
              <a:xfrm>
                <a:off x="8289021"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2" name="5-Point Star 291"/>
              <p:cNvSpPr/>
              <p:nvPr userDrawn="1"/>
            </p:nvSpPr>
            <p:spPr>
              <a:xfrm>
                <a:off x="8289021"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3" name="5-Point Star 292"/>
              <p:cNvSpPr/>
              <p:nvPr userDrawn="1"/>
            </p:nvSpPr>
            <p:spPr>
              <a:xfrm>
                <a:off x="8289021"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4" name="5-Point Star 293"/>
              <p:cNvSpPr/>
              <p:nvPr userDrawn="1"/>
            </p:nvSpPr>
            <p:spPr>
              <a:xfrm>
                <a:off x="8289021"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5" name="5-Point Star 294"/>
              <p:cNvSpPr/>
              <p:nvPr userDrawn="1"/>
            </p:nvSpPr>
            <p:spPr>
              <a:xfrm>
                <a:off x="8493825"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 name="5-Point Star 295"/>
              <p:cNvSpPr/>
              <p:nvPr userDrawn="1"/>
            </p:nvSpPr>
            <p:spPr>
              <a:xfrm>
                <a:off x="8493825"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 name="5-Point Star 296"/>
              <p:cNvSpPr/>
              <p:nvPr userDrawn="1"/>
            </p:nvSpPr>
            <p:spPr>
              <a:xfrm>
                <a:off x="8493825"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8" name="5-Point Star 297"/>
              <p:cNvSpPr/>
              <p:nvPr userDrawn="1"/>
            </p:nvSpPr>
            <p:spPr>
              <a:xfrm>
                <a:off x="8493825"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9" name="5-Point Star 298"/>
              <p:cNvSpPr/>
              <p:nvPr userDrawn="1"/>
            </p:nvSpPr>
            <p:spPr>
              <a:xfrm>
                <a:off x="8493825"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0" name="5-Point Star 299"/>
              <p:cNvSpPr/>
              <p:nvPr userDrawn="1"/>
            </p:nvSpPr>
            <p:spPr>
              <a:xfrm>
                <a:off x="8493825"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1" name="5-Point Star 300"/>
              <p:cNvSpPr/>
              <p:nvPr userDrawn="1"/>
            </p:nvSpPr>
            <p:spPr>
              <a:xfrm>
                <a:off x="8493825"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2" name="5-Point Star 301"/>
              <p:cNvSpPr/>
              <p:nvPr userDrawn="1"/>
            </p:nvSpPr>
            <p:spPr>
              <a:xfrm>
                <a:off x="8700217" y="42159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3" name="5-Point Star 302"/>
              <p:cNvSpPr/>
              <p:nvPr userDrawn="1"/>
            </p:nvSpPr>
            <p:spPr>
              <a:xfrm>
                <a:off x="8700217" y="621733"/>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4" name="5-Point Star 303"/>
              <p:cNvSpPr/>
              <p:nvPr userDrawn="1"/>
            </p:nvSpPr>
            <p:spPr>
              <a:xfrm>
                <a:off x="8700217" y="821871"/>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5" name="5-Point Star 304"/>
              <p:cNvSpPr/>
              <p:nvPr userDrawn="1"/>
            </p:nvSpPr>
            <p:spPr>
              <a:xfrm>
                <a:off x="8700217" y="1022009"/>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6" name="5-Point Star 305"/>
              <p:cNvSpPr/>
              <p:nvPr userDrawn="1"/>
            </p:nvSpPr>
            <p:spPr>
              <a:xfrm>
                <a:off x="8700217" y="122214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 name="5-Point Star 306"/>
              <p:cNvSpPr/>
              <p:nvPr userDrawn="1"/>
            </p:nvSpPr>
            <p:spPr>
              <a:xfrm>
                <a:off x="8700217" y="1422285"/>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 name="5-Point Star 307"/>
              <p:cNvSpPr/>
              <p:nvPr userDrawn="1"/>
            </p:nvSpPr>
            <p:spPr>
              <a:xfrm>
                <a:off x="8700217" y="221457"/>
                <a:ext cx="190516" cy="200138"/>
              </a:xfrm>
              <a:prstGeom prst="star5">
                <a:avLst>
                  <a:gd name="adj" fmla="val 19098"/>
                  <a:gd name="hf" fmla="val 105146"/>
                  <a:gd name="vf" fmla="val 110557"/>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09" name="TextBox 308"/>
          <p:cNvSpPr txBox="1"/>
          <p:nvPr userDrawn="1"/>
        </p:nvSpPr>
        <p:spPr>
          <a:xfrm>
            <a:off x="457200" y="6281738"/>
            <a:ext cx="5183188" cy="277812"/>
          </a:xfrm>
          <a:prstGeom prst="rect">
            <a:avLst/>
          </a:prstGeom>
          <a:noFill/>
        </p:spPr>
        <p:txBody>
          <a:bodyPr wrap="none">
            <a:spAutoFit/>
          </a:bodyPr>
          <a:lstStyle/>
          <a:p>
            <a:pPr fontAlgn="auto">
              <a:spcBef>
                <a:spcPts val="0"/>
              </a:spcBef>
              <a:spcAft>
                <a:spcPts val="0"/>
              </a:spcAft>
              <a:defRPr/>
            </a:pPr>
            <a:r>
              <a:rPr lang="en-US" sz="1200" dirty="0">
                <a:solidFill>
                  <a:schemeClr val="bg1">
                    <a:lumMod val="65000"/>
                  </a:schemeClr>
                </a:solidFill>
                <a:latin typeface="+mn-lt"/>
              </a:rPr>
              <a:t>VETERANS HEALTH ADMINISTRATION – OFFICE OF RURAL HEALTH</a:t>
            </a:r>
          </a:p>
        </p:txBody>
      </p:sp>
      <p:sp>
        <p:nvSpPr>
          <p:cNvPr id="310" name="Slide Number Placeholder 5"/>
          <p:cNvSpPr txBox="1">
            <a:spLocks/>
          </p:cNvSpPr>
          <p:nvPr userDrawn="1"/>
        </p:nvSpPr>
        <p:spPr>
          <a:xfrm>
            <a:off x="8586788" y="6254750"/>
            <a:ext cx="493712" cy="365125"/>
          </a:xfrm>
          <a:prstGeom prst="rect">
            <a:avLst/>
          </a:prstGeom>
        </p:spPr>
        <p:txBody>
          <a:bodyPr anchor="ctr"/>
          <a:lstStyle>
            <a:lvl1pPr>
              <a:defRPr/>
            </a:lvl1pPr>
          </a:lstStyle>
          <a:p>
            <a:pPr algn="r" fontAlgn="auto">
              <a:spcBef>
                <a:spcPts val="0"/>
              </a:spcBef>
              <a:spcAft>
                <a:spcPts val="0"/>
              </a:spcAft>
              <a:defRPr/>
            </a:pPr>
            <a:fld id="{82AA83D3-9CC7-4503-BF37-AA613806619F}"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
        <p:nvSpPr>
          <p:cNvPr id="312" name="Title 311"/>
          <p:cNvSpPr>
            <a:spLocks noGrp="1"/>
          </p:cNvSpPr>
          <p:nvPr>
            <p:ph type="title"/>
          </p:nvPr>
        </p:nvSpPr>
        <p:spPr>
          <a:xfrm>
            <a:off x="457200" y="274638"/>
            <a:ext cx="8229600" cy="1289304"/>
          </a:xfrm>
        </p:spPr>
        <p:txBody>
          <a:bodyPr anchor="b">
            <a:normAutofit/>
          </a:bodyPr>
          <a:lstStyle>
            <a:lvl1pPr algn="l">
              <a:defRPr sz="2400">
                <a:solidFill>
                  <a:schemeClr val="bg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587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37A14F-E9FC-465B-AF2D-8CDA80DC0405}"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9DFA1E-E554-48BD-AF3D-568CDCAFE7C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C0AF99-9CA2-4266-B5D7-6B9D83A244C2}"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C9C91-2E5E-4CF4-AA4F-E77373E136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0957CF-3831-4CB7-BF58-8F6A533F75E0}"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5FFF7-EC02-49B7-A47B-9AD6B336FC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4B6BAB-A2C5-4C99-B699-45C0E386B41B}" type="datetimeFigureOut">
              <a:rPr lang="en-US"/>
              <a:pPr>
                <a:defRPr/>
              </a:pPr>
              <a:t>11/25/2013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14086B-1D0A-4895-B6D2-15B687C691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C53796-41ED-4909-892C-15FC9C3A26F5}" type="datetimeFigureOut">
              <a:rPr lang="en-US"/>
              <a:pPr>
                <a:defRPr/>
              </a:pPr>
              <a:t>11/25/2013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A7D32E-5097-4D63-8661-CC79A0667B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7063E6-50C1-4ED7-82F8-E7591A682F7A}" type="datetimeFigureOut">
              <a:rPr lang="en-US"/>
              <a:pPr>
                <a:defRPr/>
              </a:pPr>
              <a:t>11/25/2013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661440-DA30-47C1-ACAE-35461577AA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B6EBF4-AD3E-4455-84C8-B9ABB51B1A89}"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81D087-090E-416B-AC46-6982A86964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D4CF9-BE53-442E-8055-1054E65B1B38}"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C2FBC5-DF89-4AB4-BB68-A821B7E155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A37C198-07D7-4080-90E9-4BBF52D7DB89}" type="datetimeFigureOut">
              <a:rPr lang="en-US"/>
              <a:pPr>
                <a:defRPr/>
              </a:pPr>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3C6122-5F47-4F86-824E-321717C11C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oefoif.va.gov/index.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pbm.va.gov/NationalFormulary.asp"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healthquality.va.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ww.womenshealth.va.gov/" TargetMode="External"/><Relationship Id="rId5" Type="http://schemas.openxmlformats.org/officeDocument/2006/relationships/hyperlink" Target="http://www.pdhealth.mil/hcc/sapr.asp" TargetMode="External"/><Relationship Id="rId4" Type="http://schemas.openxmlformats.org/officeDocument/2006/relationships/hyperlink" Target="http://www.nationalresourcedirectory.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38328" y="3182112"/>
            <a:ext cx="8500872" cy="1313688"/>
          </a:xfrm>
        </p:spPr>
        <p:txBody>
          <a:bodyPr/>
          <a:lstStyle/>
          <a:p>
            <a:pPr eaLnBrk="1" hangingPunct="1"/>
            <a:r>
              <a:rPr lang="en-US" sz="3600" dirty="0" smtClean="0"/>
              <a:t>Partnering to Improve Veterans’ Health Care</a:t>
            </a:r>
          </a:p>
        </p:txBody>
      </p:sp>
      <p:sp>
        <p:nvSpPr>
          <p:cNvPr id="3" name="Subtitle 2"/>
          <p:cNvSpPr>
            <a:spLocks noGrp="1"/>
          </p:cNvSpPr>
          <p:nvPr>
            <p:ph type="subTitle" idx="1"/>
          </p:nvPr>
        </p:nvSpPr>
        <p:spPr>
          <a:xfrm>
            <a:off x="356616" y="4572000"/>
            <a:ext cx="7754112" cy="1371600"/>
          </a:xfrm>
        </p:spPr>
        <p:txBody>
          <a:bodyPr rtlCol="0">
            <a:normAutofit/>
          </a:bodyPr>
          <a:lstStyle/>
          <a:p>
            <a:pPr eaLnBrk="1" fontAlgn="auto" hangingPunct="1">
              <a:spcAft>
                <a:spcPts val="0"/>
              </a:spcAft>
              <a:defRPr/>
            </a:pPr>
            <a:r>
              <a:rPr lang="en-US" sz="3000" dirty="0" smtClean="0"/>
              <a:t>Your Name</a:t>
            </a:r>
          </a:p>
          <a:p>
            <a:pPr eaLnBrk="1" fontAlgn="auto" hangingPunct="1">
              <a:spcAft>
                <a:spcPts val="0"/>
              </a:spcAft>
              <a:defRPr/>
            </a:pPr>
            <a:r>
              <a:rPr lang="en-US" sz="3000" dirty="0" smtClean="0"/>
              <a:t>Bedford VA Medical Center</a:t>
            </a:r>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normAutofit/>
          </a:bodyPr>
          <a:lstStyle/>
          <a:p>
            <a:pPr eaLnBrk="1" hangingPunct="1"/>
            <a:r>
              <a:rPr lang="en-US" sz="3200" dirty="0" smtClean="0"/>
              <a:t>Our Purpose: To Provide Excellent </a:t>
            </a:r>
            <a:br>
              <a:rPr lang="en-US" sz="3200" dirty="0" smtClean="0"/>
            </a:br>
            <a:r>
              <a:rPr lang="en-US" sz="3200" dirty="0" smtClean="0"/>
              <a:t>Patient-Centered Care for Veterans </a:t>
            </a:r>
          </a:p>
        </p:txBody>
      </p:sp>
      <p:sp>
        <p:nvSpPr>
          <p:cNvPr id="9219" name="Content Placeholder 2"/>
          <p:cNvSpPr>
            <a:spLocks noGrp="1"/>
          </p:cNvSpPr>
          <p:nvPr>
            <p:ph sz="quarter" idx="10"/>
          </p:nvPr>
        </p:nvSpPr>
        <p:spPr/>
        <p:txBody>
          <a:bodyPr/>
          <a:lstStyle/>
          <a:p>
            <a:pPr eaLnBrk="1" hangingPunct="1"/>
            <a:r>
              <a:rPr lang="en-US" sz="2400" dirty="0" smtClean="0"/>
              <a:t>Build understanding between community healthcare organizations  and local VHA facility</a:t>
            </a:r>
          </a:p>
          <a:p>
            <a:pPr eaLnBrk="1" hangingPunct="1">
              <a:buNone/>
            </a:pPr>
            <a:endParaRPr lang="en-US" sz="2400" dirty="0" smtClean="0"/>
          </a:p>
          <a:p>
            <a:pPr eaLnBrk="1" hangingPunct="1"/>
            <a:r>
              <a:rPr lang="en-US" sz="2400" dirty="0" smtClean="0"/>
              <a:t>Improve communication by identifying appropriate contacts at VHA and in the community</a:t>
            </a:r>
          </a:p>
          <a:p>
            <a:pPr eaLnBrk="1" hangingPunct="1">
              <a:buNone/>
            </a:pPr>
            <a:endParaRPr lang="en-US" sz="2400" dirty="0" smtClean="0"/>
          </a:p>
          <a:p>
            <a:pPr eaLnBrk="1" hangingPunct="1"/>
            <a:r>
              <a:rPr lang="en-US" sz="2400" dirty="0" smtClean="0"/>
              <a:t>Safe transitions of care to reduce hospital readmissions</a:t>
            </a:r>
          </a:p>
          <a:p>
            <a:pPr eaLnBrk="1" hangingPunct="1">
              <a:buNone/>
            </a:pPr>
            <a:endParaRPr lang="en-US" sz="2400" dirty="0" smtClean="0"/>
          </a:p>
          <a:p>
            <a:pPr eaLnBrk="1" hangingPunct="1"/>
            <a:r>
              <a:rPr lang="en-US" sz="2400" dirty="0" smtClean="0"/>
              <a:t>Moving from “dual management” to “co-management” systems</a:t>
            </a:r>
          </a:p>
          <a:p>
            <a:pPr marL="0" indent="0" eaLnBrk="1" hangingPunct="1">
              <a:buNone/>
            </a:pPr>
            <a:endParaRPr lang="en-US" sz="2400"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sz="3200" dirty="0" smtClean="0"/>
              <a:t>Starting point: </a:t>
            </a:r>
            <a:br>
              <a:rPr lang="en-US" sz="3200" dirty="0" smtClean="0"/>
            </a:br>
            <a:r>
              <a:rPr lang="en-US" sz="3200" dirty="0" smtClean="0"/>
              <a:t>Ask your patients…</a:t>
            </a:r>
          </a:p>
        </p:txBody>
      </p:sp>
      <p:sp>
        <p:nvSpPr>
          <p:cNvPr id="7171" name="Content Placeholder 2"/>
          <p:cNvSpPr>
            <a:spLocks noGrp="1"/>
          </p:cNvSpPr>
          <p:nvPr>
            <p:ph sz="quarter" idx="10"/>
          </p:nvPr>
        </p:nvSpPr>
        <p:spPr>
          <a:xfrm>
            <a:off x="457200" y="1981200"/>
            <a:ext cx="8229600" cy="4145280"/>
          </a:xfrm>
        </p:spPr>
        <p:txBody>
          <a:bodyPr/>
          <a:lstStyle/>
          <a:p>
            <a:pPr eaLnBrk="1" hangingPunct="1">
              <a:lnSpc>
                <a:spcPct val="90000"/>
              </a:lnSpc>
            </a:pPr>
            <a:r>
              <a:rPr lang="en-US" sz="2400" dirty="0" smtClean="0"/>
              <a:t>Did they serve in the military?</a:t>
            </a:r>
          </a:p>
          <a:p>
            <a:pPr eaLnBrk="1" hangingPunct="1">
              <a:lnSpc>
                <a:spcPct val="90000"/>
              </a:lnSpc>
              <a:buNone/>
            </a:pPr>
            <a:endParaRPr lang="en-US" sz="2400" dirty="0" smtClean="0"/>
          </a:p>
          <a:p>
            <a:pPr eaLnBrk="1" hangingPunct="1">
              <a:lnSpc>
                <a:spcPct val="90000"/>
              </a:lnSpc>
            </a:pPr>
            <a:r>
              <a:rPr lang="en-US" sz="2400" dirty="0" smtClean="0"/>
              <a:t>If they have, are they enrolled in VHA?</a:t>
            </a:r>
          </a:p>
          <a:p>
            <a:pPr eaLnBrk="1" hangingPunct="1">
              <a:lnSpc>
                <a:spcPct val="90000"/>
              </a:lnSpc>
              <a:buNone/>
            </a:pPr>
            <a:endParaRPr lang="en-US" sz="2400" dirty="0" smtClean="0"/>
          </a:p>
          <a:p>
            <a:pPr eaLnBrk="1" hangingPunct="1">
              <a:lnSpc>
                <a:spcPct val="90000"/>
              </a:lnSpc>
            </a:pPr>
            <a:r>
              <a:rPr lang="en-US" sz="2400" dirty="0" smtClean="0"/>
              <a:t>If not, suggest they contact the VA at </a:t>
            </a:r>
            <a:r>
              <a:rPr lang="en-US" sz="2400" dirty="0" smtClean="0">
                <a:hlinkClick r:id="rId3"/>
              </a:rPr>
              <a:t>www.va.gov</a:t>
            </a:r>
            <a:r>
              <a:rPr lang="en-US" sz="2400" dirty="0" smtClean="0"/>
              <a:t> for veteran’s benefit information.</a:t>
            </a:r>
          </a:p>
          <a:p>
            <a:pPr eaLnBrk="1" hangingPunct="1">
              <a:lnSpc>
                <a:spcPct val="90000"/>
              </a:lnSpc>
              <a:buNone/>
            </a:pPr>
            <a:endParaRPr lang="en-US" sz="2400" dirty="0" smtClean="0"/>
          </a:p>
          <a:p>
            <a:pPr eaLnBrk="1" hangingPunct="1">
              <a:lnSpc>
                <a:spcPct val="90000"/>
              </a:lnSpc>
            </a:pPr>
            <a:r>
              <a:rPr lang="en-US" sz="2400" dirty="0" smtClean="0"/>
              <a:t>If they served in Iraq or Afghanistan, suggest they look at  benefits information at </a:t>
            </a:r>
            <a:r>
              <a:rPr lang="en-US" sz="2400" dirty="0" smtClean="0">
                <a:hlinkClick r:id="rId4"/>
              </a:rPr>
              <a:t>http://www.oefoif.va.gov/index.asp</a:t>
            </a:r>
            <a:endParaRPr lang="en-US" sz="2400" dirty="0" smtClean="0"/>
          </a:p>
          <a:p>
            <a:pPr eaLnBrk="1" hangingPunct="1">
              <a:lnSpc>
                <a:spcPct val="90000"/>
              </a:lnSpc>
            </a:pPr>
            <a:endParaRPr lang="en-US" sz="2400" dirty="0" smtClean="0"/>
          </a:p>
          <a:p>
            <a:pPr eaLnBrk="1" hangingPunct="1"/>
            <a:endParaRPr lang="en-US"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About VHA Primary Care</a:t>
            </a:r>
            <a:endParaRPr lang="en-US" sz="3200" dirty="0"/>
          </a:p>
        </p:txBody>
      </p:sp>
      <p:sp>
        <p:nvSpPr>
          <p:cNvPr id="3" name="Content Placeholder 2"/>
          <p:cNvSpPr>
            <a:spLocks noGrp="1"/>
          </p:cNvSpPr>
          <p:nvPr>
            <p:ph sz="quarter" idx="10"/>
          </p:nvPr>
        </p:nvSpPr>
        <p:spPr/>
        <p:txBody>
          <a:bodyPr/>
          <a:lstStyle/>
          <a:p>
            <a:r>
              <a:rPr lang="en-US" sz="2400" dirty="0" smtClean="0"/>
              <a:t>Patient Centered Medical Home model</a:t>
            </a:r>
          </a:p>
          <a:p>
            <a:pPr>
              <a:buNone/>
            </a:pPr>
            <a:endParaRPr lang="en-US" sz="2400" dirty="0" smtClean="0"/>
          </a:p>
          <a:p>
            <a:r>
              <a:rPr lang="en-US" sz="2400" dirty="0" smtClean="0"/>
              <a:t>Enrolled Veterans assigned to a Patient Aligned Care Team (PACT) </a:t>
            </a:r>
          </a:p>
          <a:p>
            <a:pPr>
              <a:buNone/>
            </a:pPr>
            <a:endParaRPr lang="en-US" sz="2400" dirty="0" smtClean="0"/>
          </a:p>
          <a:p>
            <a:r>
              <a:rPr lang="en-US" sz="2400" dirty="0" smtClean="0"/>
              <a:t>Primary Care Provider and the veteran’s PACT are the gateway to care and services at the VHA.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684E7F9-18F1-447D-ACA2-C475C8B91760}" type="slidenum">
              <a:rPr lang="en-US" sz="1400">
                <a:solidFill>
                  <a:srgbClr val="000000"/>
                </a:solidFill>
                <a:latin typeface="Calibri" pitchFamily="34" charset="0"/>
              </a:rPr>
              <a:pPr algn="r"/>
              <a:t>13</a:t>
            </a:fld>
            <a:endParaRPr lang="en-US" sz="1400" dirty="0">
              <a:solidFill>
                <a:srgbClr val="000000"/>
              </a:solidFill>
              <a:latin typeface="Calibri" pitchFamily="34" charset="0"/>
            </a:endParaRPr>
          </a:p>
        </p:txBody>
      </p:sp>
      <p:pic>
        <p:nvPicPr>
          <p:cNvPr id="3075" name="Picture 4" descr="PCMH team v3.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 VHA Patients Pay for?</a:t>
            </a:r>
            <a:endParaRPr lang="en-US" sz="3200" dirty="0"/>
          </a:p>
        </p:txBody>
      </p:sp>
      <p:sp>
        <p:nvSpPr>
          <p:cNvPr id="3" name="Content Placeholder 2"/>
          <p:cNvSpPr>
            <a:spLocks noGrp="1"/>
          </p:cNvSpPr>
          <p:nvPr>
            <p:ph sz="quarter" idx="10"/>
          </p:nvPr>
        </p:nvSpPr>
        <p:spPr/>
        <p:txBody>
          <a:bodyPr/>
          <a:lstStyle/>
          <a:p>
            <a:pPr>
              <a:buNone/>
            </a:pPr>
            <a:r>
              <a:rPr lang="en-US" sz="2800" dirty="0" smtClean="0"/>
              <a:t>It varies:</a:t>
            </a:r>
          </a:p>
          <a:p>
            <a:r>
              <a:rPr lang="en-US" sz="2400" dirty="0" smtClean="0"/>
              <a:t>If a healthcare problem was caused by the veteran’s military service, the VHA calls it “service connected” and the veteran receives free healthcare for that problem.</a:t>
            </a:r>
          </a:p>
          <a:p>
            <a:r>
              <a:rPr lang="en-US" sz="2400" dirty="0" smtClean="0"/>
              <a:t>For other conditions, the VHA may charge a co-pay for healthcare visits, prescriptions, equipment or hospitalizations.</a:t>
            </a:r>
          </a:p>
          <a:p>
            <a:r>
              <a:rPr lang="en-US" sz="2400" dirty="0" smtClean="0"/>
              <a:t>VHA bills Veterans’ commercial healthcare insurance for care unless it is service connected. </a:t>
            </a:r>
          </a:p>
          <a:p>
            <a:r>
              <a:rPr lang="en-US" sz="2400" dirty="0" smtClean="0"/>
              <a:t>VHA does not bill Medicare.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is there Co-Managed Care?</a:t>
            </a:r>
            <a:endParaRPr lang="en-US" sz="3200" dirty="0"/>
          </a:p>
        </p:txBody>
      </p:sp>
      <p:sp>
        <p:nvSpPr>
          <p:cNvPr id="3" name="Content Placeholder 2"/>
          <p:cNvSpPr>
            <a:spLocks noGrp="1"/>
          </p:cNvSpPr>
          <p:nvPr>
            <p:ph sz="quarter" idx="10"/>
          </p:nvPr>
        </p:nvSpPr>
        <p:spPr/>
        <p:txBody>
          <a:bodyPr/>
          <a:lstStyle/>
          <a:p>
            <a:r>
              <a:rPr lang="en-US" sz="2400" dirty="0" smtClean="0"/>
              <a:t>Veterans enrolled in VHA care can use community healthcare services while maintaining their access to VHA benefits</a:t>
            </a:r>
          </a:p>
          <a:p>
            <a:pPr>
              <a:buNone/>
            </a:pPr>
            <a:endParaRPr lang="en-US" sz="2400" dirty="0" smtClean="0"/>
          </a:p>
          <a:p>
            <a:r>
              <a:rPr lang="en-US" sz="2400" dirty="0" smtClean="0"/>
              <a:t>50-70% of all enrolled Veterans are managed  in partnerships with the private sector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sz="3200" dirty="0" smtClean="0"/>
              <a:t>Co-Management Challenges</a:t>
            </a:r>
          </a:p>
        </p:txBody>
      </p:sp>
      <p:sp>
        <p:nvSpPr>
          <p:cNvPr id="3" name="Content Placeholder 2"/>
          <p:cNvSpPr>
            <a:spLocks noGrp="1"/>
          </p:cNvSpPr>
          <p:nvPr>
            <p:ph sz="quarter" idx="10"/>
          </p:nvPr>
        </p:nvSpPr>
        <p:spPr/>
        <p:txBody>
          <a:bodyPr/>
          <a:lstStyle/>
          <a:p>
            <a:pPr eaLnBrk="1" hangingPunct="1">
              <a:buFont typeface="Arial" charset="0"/>
              <a:buNone/>
              <a:defRPr/>
            </a:pPr>
            <a:r>
              <a:rPr lang="en-US" sz="2800" dirty="0" smtClean="0"/>
              <a:t>	</a:t>
            </a:r>
            <a:r>
              <a:rPr lang="en-US" sz="2400" dirty="0" smtClean="0"/>
              <a:t>Areas that are particularly challenging for community physicians when working with VA:</a:t>
            </a:r>
          </a:p>
          <a:p>
            <a:pPr eaLnBrk="1" hangingPunct="1">
              <a:buFont typeface="Arial" charset="0"/>
              <a:buNone/>
              <a:defRPr/>
            </a:pPr>
            <a:endParaRPr lang="en-US" sz="2400" dirty="0" smtClean="0"/>
          </a:p>
          <a:p>
            <a:pPr marL="1314450" lvl="2" indent="-514350" eaLnBrk="1" hangingPunct="1">
              <a:buFont typeface="+mj-lt"/>
              <a:buAutoNum type="arabicPeriod"/>
              <a:defRPr/>
            </a:pPr>
            <a:r>
              <a:rPr lang="en-US" sz="2400" dirty="0" smtClean="0"/>
              <a:t>Getting medications  and supplies</a:t>
            </a:r>
          </a:p>
          <a:p>
            <a:pPr marL="1314450" lvl="2" indent="-514350" eaLnBrk="1" hangingPunct="1">
              <a:buFont typeface="+mj-lt"/>
              <a:buAutoNum type="arabicPeriod"/>
              <a:defRPr/>
            </a:pPr>
            <a:r>
              <a:rPr lang="en-US" sz="2400" dirty="0" smtClean="0"/>
              <a:t>Getting patient information from VA</a:t>
            </a:r>
          </a:p>
          <a:p>
            <a:pPr marL="1314450" lvl="2" indent="-514350" eaLnBrk="1" hangingPunct="1">
              <a:buFont typeface="+mj-lt"/>
              <a:buAutoNum type="arabicPeriod"/>
              <a:defRPr/>
            </a:pPr>
            <a:r>
              <a:rPr lang="en-US" sz="2400" dirty="0" smtClean="0"/>
              <a:t>Transferring inpatients to the VA</a:t>
            </a:r>
          </a:p>
          <a:p>
            <a:pPr marL="1314450" lvl="2" indent="-514350" eaLnBrk="1" hangingPunct="1">
              <a:buFont typeface="+mj-lt"/>
              <a:buAutoNum type="arabicPeriod"/>
              <a:defRPr/>
            </a:pPr>
            <a:r>
              <a:rPr lang="en-US" sz="2400" dirty="0" smtClean="0"/>
              <a:t>What does the VA pay for at non-VA sites?</a:t>
            </a:r>
          </a:p>
          <a:p>
            <a:pPr marL="514350" indent="-514350" eaLnBrk="1" hangingPunct="1">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Medications and Equipment</a:t>
            </a:r>
            <a:endParaRPr lang="en-US" sz="3200" dirty="0"/>
          </a:p>
        </p:txBody>
      </p:sp>
      <p:sp>
        <p:nvSpPr>
          <p:cNvPr id="3" name="Content Placeholder 2"/>
          <p:cNvSpPr>
            <a:spLocks noGrp="1"/>
          </p:cNvSpPr>
          <p:nvPr>
            <p:ph sz="quarter" idx="10"/>
          </p:nvPr>
        </p:nvSpPr>
        <p:spPr/>
        <p:txBody>
          <a:bodyPr/>
          <a:lstStyle/>
          <a:p>
            <a:r>
              <a:rPr lang="en-US" sz="2400" dirty="0" smtClean="0"/>
              <a:t>VHA Pharmacy only fills prescriptions written by VHA providers or VHA fee-based providers.</a:t>
            </a:r>
          </a:p>
          <a:p>
            <a:r>
              <a:rPr lang="en-US" sz="2400" dirty="0" smtClean="0"/>
              <a:t> Veterans get medications  and  medical equipment from VHA only for conditions managed by VHA providers</a:t>
            </a:r>
          </a:p>
          <a:p>
            <a:r>
              <a:rPr lang="en-US" sz="2400" dirty="0" smtClean="0"/>
              <a:t>When Veteran’s ask their VHA provider to  supply a medication prescribed by a community provider,  the VHA provider reviews the clinical information available and/or schedules an appointment to see the Veteran  because they will be medically responsible for the prescription</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VHA Providers use the VHA Formulary</a:t>
            </a:r>
            <a:endParaRPr lang="en-US" sz="3200" dirty="0"/>
          </a:p>
        </p:txBody>
      </p:sp>
      <p:sp>
        <p:nvSpPr>
          <p:cNvPr id="8" name="Content Placeholder 7"/>
          <p:cNvSpPr>
            <a:spLocks noGrp="1"/>
          </p:cNvSpPr>
          <p:nvPr>
            <p:ph sz="quarter" idx="10"/>
          </p:nvPr>
        </p:nvSpPr>
        <p:spPr/>
        <p:txBody>
          <a:bodyPr/>
          <a:lstStyle/>
          <a:p>
            <a:pPr>
              <a:buNone/>
            </a:pPr>
            <a:r>
              <a:rPr lang="en-US" sz="2400" dirty="0" smtClean="0"/>
              <a:t>The VHA  Formulary:</a:t>
            </a:r>
          </a:p>
          <a:p>
            <a:pPr>
              <a:buNone/>
            </a:pPr>
            <a:r>
              <a:rPr lang="en-US" sz="2800" dirty="0" smtClean="0">
                <a:hlinkClick r:id="rId2"/>
              </a:rPr>
              <a:t>http</a:t>
            </a:r>
            <a:r>
              <a:rPr lang="en-US" sz="2800" smtClean="0">
                <a:hlinkClick r:id="rId2"/>
              </a:rPr>
              <a:t>://www.pbm.va.gov/NationalFormulary.asp</a:t>
            </a:r>
            <a:endParaRPr lang="en-US" sz="2800" smtClean="0"/>
          </a:p>
          <a:p>
            <a:pPr>
              <a:buNone/>
            </a:pPr>
            <a:endParaRPr lang="en-US" sz="1200" dirty="0" smtClean="0"/>
          </a:p>
          <a:p>
            <a:endParaRPr lang="en-US" sz="2400" dirty="0" smtClean="0"/>
          </a:p>
          <a:p>
            <a:r>
              <a:rPr lang="en-US" sz="2400" dirty="0" smtClean="0"/>
              <a:t>Primary Care Providers prescribe medications within their scope of practice.</a:t>
            </a:r>
          </a:p>
          <a:p>
            <a:r>
              <a:rPr lang="en-US" sz="2400" dirty="0" smtClean="0"/>
              <a:t> Medications prescribed by a community specialty care provider (ophthalmologist, oncologist, rheumatologist, etc.) require a VHA specialty care provider to concur and write.</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a:t>
            </a:r>
            <a:br>
              <a:rPr lang="en-US" sz="3200" dirty="0" smtClean="0"/>
            </a:br>
            <a:r>
              <a:rPr lang="en-US" sz="3200" dirty="0" smtClean="0"/>
              <a:t>Preferred  Medications</a:t>
            </a:r>
            <a:endParaRPr lang="en-US"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175067815"/>
              </p:ext>
            </p:extLst>
          </p:nvPr>
        </p:nvGraphicFramePr>
        <p:xfrm>
          <a:off x="1752600" y="1676401"/>
          <a:ext cx="5638800" cy="5090160"/>
        </p:xfrm>
        <a:graphic>
          <a:graphicData uri="http://schemas.openxmlformats.org/drawingml/2006/table">
            <a:tbl>
              <a:tblPr firstRow="1" bandRow="1">
                <a:tableStyleId>{5C22544A-7EE6-4342-B048-85BDC9FD1C3A}</a:tableStyleId>
              </a:tblPr>
              <a:tblGrid>
                <a:gridCol w="2793051"/>
                <a:gridCol w="2845749"/>
              </a:tblGrid>
              <a:tr h="444880">
                <a:tc>
                  <a:txBody>
                    <a:bodyPr/>
                    <a:lstStyle/>
                    <a:p>
                      <a:r>
                        <a:rPr lang="en-US" sz="2400" dirty="0" smtClean="0"/>
                        <a:t>VA Formulary</a:t>
                      </a:r>
                      <a:endParaRPr lang="en-US" sz="2400" dirty="0"/>
                    </a:p>
                  </a:txBody>
                  <a:tcPr/>
                </a:tc>
                <a:tc>
                  <a:txBody>
                    <a:bodyPr/>
                    <a:lstStyle/>
                    <a:p>
                      <a:r>
                        <a:rPr lang="en-US" sz="2400" dirty="0" smtClean="0"/>
                        <a:t>Not on VA Formulary</a:t>
                      </a:r>
                      <a:endParaRPr lang="en-US" sz="2400" dirty="0"/>
                    </a:p>
                  </a:txBody>
                  <a:tcPr/>
                </a:tc>
              </a:tr>
              <a:tr h="1275323">
                <a:tc>
                  <a:txBody>
                    <a:bodyPr/>
                    <a:lstStyle/>
                    <a:p>
                      <a:r>
                        <a:rPr lang="en-US" sz="2000" dirty="0" err="1" smtClean="0"/>
                        <a:t>Simvastatin</a:t>
                      </a:r>
                      <a:r>
                        <a:rPr lang="en-US" sz="2000" dirty="0" smtClean="0"/>
                        <a:t> (1</a:t>
                      </a:r>
                      <a:r>
                        <a:rPr lang="en-US" sz="2000" baseline="30000" dirty="0" smtClean="0"/>
                        <a:t>st</a:t>
                      </a:r>
                      <a:r>
                        <a:rPr lang="en-US" sz="2000" dirty="0" smtClean="0"/>
                        <a:t> line)</a:t>
                      </a:r>
                    </a:p>
                    <a:p>
                      <a:r>
                        <a:rPr lang="en-US" sz="2000" dirty="0" err="1" smtClean="0"/>
                        <a:t>Pravastatin</a:t>
                      </a:r>
                      <a:endParaRPr lang="en-US" sz="2000" dirty="0" smtClean="0"/>
                    </a:p>
                  </a:txBody>
                  <a:tcPr/>
                </a:tc>
                <a:tc>
                  <a:txBody>
                    <a:bodyPr/>
                    <a:lstStyle/>
                    <a:p>
                      <a:r>
                        <a:rPr lang="en-US" sz="2000" dirty="0" err="1" smtClean="0"/>
                        <a:t>Atorvastatin</a:t>
                      </a:r>
                      <a:endParaRPr lang="en-US" sz="2000" dirty="0" smtClean="0"/>
                    </a:p>
                    <a:p>
                      <a:r>
                        <a:rPr lang="en-US" sz="2000" dirty="0" err="1" smtClean="0"/>
                        <a:t>Rosuvastatin</a:t>
                      </a:r>
                      <a:endParaRPr lang="en-US" sz="2000" dirty="0" smtClean="0"/>
                    </a:p>
                    <a:p>
                      <a:endParaRPr lang="en-US" sz="2000" dirty="0" smtClean="0"/>
                    </a:p>
                    <a:p>
                      <a:endParaRPr lang="en-US" sz="2000" dirty="0"/>
                    </a:p>
                  </a:txBody>
                  <a:tcPr/>
                </a:tc>
              </a:tr>
              <a:tr h="1571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Omeprazole</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Ranitidine</a:t>
                      </a:r>
                    </a:p>
                    <a:p>
                      <a:r>
                        <a:rPr lang="en-US" sz="2000" dirty="0" smtClean="0"/>
                        <a:t>Famotidine</a:t>
                      </a:r>
                      <a:endParaRPr lang="en-US" sz="2000" dirty="0"/>
                    </a:p>
                  </a:txBody>
                  <a:tcPr/>
                </a:tc>
                <a:tc>
                  <a:txBody>
                    <a:bodyPr/>
                    <a:lstStyle/>
                    <a:p>
                      <a:r>
                        <a:rPr lang="en-US" sz="2000" dirty="0" err="1" smtClean="0"/>
                        <a:t>Lansoprazole</a:t>
                      </a:r>
                      <a:endParaRPr lang="en-US" sz="2000" dirty="0" smtClean="0"/>
                    </a:p>
                    <a:p>
                      <a:r>
                        <a:rPr lang="en-US" sz="2000" dirty="0" err="1" smtClean="0"/>
                        <a:t>Esomeprazole</a:t>
                      </a:r>
                      <a:endParaRPr lang="en-US" sz="2000" dirty="0" smtClean="0"/>
                    </a:p>
                    <a:p>
                      <a:endParaRPr lang="en-US" sz="2000" dirty="0" smtClean="0"/>
                    </a:p>
                    <a:p>
                      <a:endParaRPr lang="en-US" sz="2000" dirty="0"/>
                    </a:p>
                  </a:txBody>
                  <a:tcPr/>
                </a:tc>
              </a:tr>
              <a:tr h="68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Finasteride</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Dutasteride</a:t>
                      </a:r>
                      <a:endParaRPr lang="en-US" sz="2000" dirty="0" smtClean="0"/>
                    </a:p>
                    <a:p>
                      <a:endParaRPr lang="en-US" sz="2000" dirty="0"/>
                    </a:p>
                  </a:txBody>
                  <a:tcPr/>
                </a:tc>
              </a:tr>
              <a:tr h="978736">
                <a:tc>
                  <a:txBody>
                    <a:bodyPr/>
                    <a:lstStyle/>
                    <a:p>
                      <a:r>
                        <a:rPr lang="en-US" sz="2000" dirty="0" err="1" smtClean="0"/>
                        <a:t>Formoterol</a:t>
                      </a:r>
                      <a:endParaRPr lang="en-US" sz="2000" dirty="0" smtClean="0"/>
                    </a:p>
                    <a:p>
                      <a:r>
                        <a:rPr lang="en-US" sz="2000" dirty="0" err="1" smtClean="0"/>
                        <a:t>Mometasone</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Advair</a:t>
                      </a:r>
                      <a:endParaRPr lang="en-US" sz="2000" dirty="0" smtClean="0"/>
                    </a:p>
                    <a:p>
                      <a:endParaRPr lang="en-US" sz="200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ntageBanner.jpg"/>
          <p:cNvPicPr>
            <a:picLocks noChangeAspect="1"/>
          </p:cNvPicPr>
          <p:nvPr/>
        </p:nvPicPr>
        <p:blipFill>
          <a:blip r:embed="rId3" cstate="print"/>
          <a:stretch>
            <a:fillRect/>
          </a:stretch>
        </p:blipFill>
        <p:spPr>
          <a:xfrm>
            <a:off x="1600200" y="1371600"/>
            <a:ext cx="5715000" cy="2381250"/>
          </a:xfrm>
          <a:prstGeom prst="rect">
            <a:avLst/>
          </a:prstGeom>
        </p:spPr>
      </p:pic>
      <p:sp>
        <p:nvSpPr>
          <p:cNvPr id="2" name="Title 1"/>
          <p:cNvSpPr>
            <a:spLocks noGrp="1"/>
          </p:cNvSpPr>
          <p:nvPr>
            <p:ph type="title" idx="4294967295"/>
          </p:nvPr>
        </p:nvSpPr>
        <p:spPr>
          <a:xfrm>
            <a:off x="0" y="274638"/>
            <a:ext cx="8991600" cy="1143000"/>
          </a:xfrm>
        </p:spPr>
        <p:txBody>
          <a:bodyPr/>
          <a:lstStyle/>
          <a:p>
            <a:r>
              <a:rPr lang="en-US" sz="3600" dirty="0" smtClean="0"/>
              <a:t>Why have we asked  for your time today?</a:t>
            </a:r>
            <a:endParaRPr lang="en-US" sz="3600" dirty="0"/>
          </a:p>
        </p:txBody>
      </p:sp>
      <p:sp>
        <p:nvSpPr>
          <p:cNvPr id="3" name="Content Placeholder 2"/>
          <p:cNvSpPr>
            <a:spLocks noGrp="1"/>
          </p:cNvSpPr>
          <p:nvPr>
            <p:ph idx="4294967295"/>
          </p:nvPr>
        </p:nvSpPr>
        <p:spPr>
          <a:xfrm>
            <a:off x="838200" y="1219200"/>
            <a:ext cx="7315200" cy="4800600"/>
          </a:xfrm>
        </p:spPr>
        <p:txBody>
          <a:bodyPr/>
          <a:lstStyle/>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“Honor America’s Veterans by providing exceptional health care that improves their health and well-being”</a:t>
            </a:r>
          </a:p>
          <a:p>
            <a:pPr>
              <a:buNone/>
            </a:pPr>
            <a:endParaRPr lang="en-US" dirty="0" smtClean="0"/>
          </a:p>
          <a:p>
            <a:pPr>
              <a:buNone/>
            </a:pPr>
            <a:r>
              <a:rPr lang="en-US" dirty="0" smtClean="0"/>
              <a:t> </a:t>
            </a:r>
            <a:endParaRPr lang="en-US" dirty="0"/>
          </a:p>
        </p:txBody>
      </p:sp>
      <p:pic>
        <p:nvPicPr>
          <p:cNvPr id="4" name="Picture 3" descr="couple_talking.gif"/>
          <p:cNvPicPr>
            <a:picLocks noChangeAspect="1"/>
          </p:cNvPicPr>
          <p:nvPr/>
        </p:nvPicPr>
        <p:blipFill>
          <a:blip r:embed="rId4" cstate="print"/>
          <a:stretch>
            <a:fillRect/>
          </a:stretch>
        </p:blipFill>
        <p:spPr>
          <a:xfrm>
            <a:off x="3200400" y="3429000"/>
            <a:ext cx="2124075" cy="1371600"/>
          </a:xfrm>
          <a:prstGeom prst="rect">
            <a:avLst/>
          </a:prstGeom>
        </p:spPr>
      </p:pic>
      <p:pic>
        <p:nvPicPr>
          <p:cNvPr id="5" name="Picture 4" descr="kid_dad_shipout.jpg"/>
          <p:cNvPicPr>
            <a:picLocks noChangeAspect="1"/>
          </p:cNvPicPr>
          <p:nvPr/>
        </p:nvPicPr>
        <p:blipFill>
          <a:blip r:embed="rId5" cstate="print"/>
          <a:stretch>
            <a:fillRect/>
          </a:stretch>
        </p:blipFill>
        <p:spPr>
          <a:xfrm>
            <a:off x="1600200" y="3429001"/>
            <a:ext cx="1600200" cy="1371600"/>
          </a:xfrm>
          <a:prstGeom prst="rect">
            <a:avLst/>
          </a:prstGeom>
        </p:spPr>
      </p:pic>
      <p:pic>
        <p:nvPicPr>
          <p:cNvPr id="7" name="Picture 6" descr="Veteran femaile.jpg"/>
          <p:cNvPicPr>
            <a:picLocks noChangeAspect="1"/>
          </p:cNvPicPr>
          <p:nvPr/>
        </p:nvPicPr>
        <p:blipFill>
          <a:blip r:embed="rId6" cstate="print"/>
          <a:stretch>
            <a:fillRect/>
          </a:stretch>
        </p:blipFill>
        <p:spPr>
          <a:xfrm>
            <a:off x="5334000" y="3429000"/>
            <a:ext cx="1977109"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Contact Bedford VA for Records?</a:t>
            </a:r>
            <a:endParaRPr lang="en-US" sz="3200" dirty="0"/>
          </a:p>
        </p:txBody>
      </p:sp>
      <p:sp>
        <p:nvSpPr>
          <p:cNvPr id="3" name="Content Placeholder 2"/>
          <p:cNvSpPr>
            <a:spLocks noGrp="1"/>
          </p:cNvSpPr>
          <p:nvPr>
            <p:ph sz="quarter" idx="10"/>
          </p:nvPr>
        </p:nvSpPr>
        <p:spPr>
          <a:xfrm>
            <a:off x="228600" y="1676400"/>
            <a:ext cx="8686800" cy="5181600"/>
          </a:xfrm>
        </p:spPr>
        <p:txBody>
          <a:bodyPr/>
          <a:lstStyle/>
          <a:p>
            <a:r>
              <a:rPr lang="en-US" sz="2400" b="1" dirty="0" smtClean="0"/>
              <a:t>Non-Urgent</a:t>
            </a:r>
          </a:p>
          <a:p>
            <a:pPr lvl="1"/>
            <a:r>
              <a:rPr lang="en-US" sz="2000" dirty="0" smtClean="0"/>
              <a:t>Veteran can submit a Release of Information request to VHA to send information directly to the community provider</a:t>
            </a:r>
          </a:p>
          <a:p>
            <a:pPr lvl="1"/>
            <a:r>
              <a:rPr lang="en-US" sz="2000" dirty="0" smtClean="0"/>
              <a:t>Request that the Veteran provide the information directly</a:t>
            </a:r>
          </a:p>
          <a:p>
            <a:pPr lvl="1"/>
            <a:r>
              <a:rPr lang="en-US" sz="2000" dirty="0"/>
              <a:t>Medical Records</a:t>
            </a:r>
            <a:r>
              <a:rPr lang="en-US" sz="2000" dirty="0" smtClean="0"/>
              <a:t>:	JoAnne Craig	Phone:781-687-2097</a:t>
            </a:r>
          </a:p>
          <a:p>
            <a:r>
              <a:rPr lang="en-US" sz="2000" b="1" dirty="0" smtClean="0"/>
              <a:t>Urgent</a:t>
            </a:r>
          </a:p>
          <a:p>
            <a:pPr lvl="1"/>
            <a:r>
              <a:rPr lang="en-US" sz="2000" dirty="0" smtClean="0"/>
              <a:t>Mon-Fri 8:00 a.m. - 4:30 p.m.: Call appropriate CBOC and connect to patient’s PACT team</a:t>
            </a:r>
          </a:p>
          <a:p>
            <a:pPr lvl="1"/>
            <a:r>
              <a:rPr lang="en-US" sz="2000" dirty="0" smtClean="0"/>
              <a:t>Evenings, nights, weekends, holidays: Call and ask for administrator on </a:t>
            </a:r>
            <a:r>
              <a:rPr lang="en-US" sz="2000" dirty="0"/>
              <a:t>duty - </a:t>
            </a:r>
            <a:r>
              <a:rPr lang="en-US" sz="2000" dirty="0" smtClean="0"/>
              <a:t>781-687-2000</a:t>
            </a:r>
          </a:p>
          <a:p>
            <a:r>
              <a:rPr lang="en-US" sz="2000" b="1" dirty="0" smtClean="0"/>
              <a:t>My Health e Vet option</a:t>
            </a:r>
          </a:p>
          <a:p>
            <a:pPr lvl="1"/>
            <a:r>
              <a:rPr lang="en-US" sz="2000" dirty="0" smtClean="0"/>
              <a:t>Veteran prints information , secure messages the VHA provider to call, or  can grant access to EMR</a:t>
            </a:r>
            <a:endParaRPr lang="en-US" sz="2000" b="1" dirty="0" smtClean="0"/>
          </a:p>
        </p:txBody>
      </p:sp>
    </p:spTree>
    <p:extLst>
      <p:ext uri="{BB962C8B-B14F-4D97-AF65-F5344CB8AC3E}">
        <p14:creationId xmlns:p14="http://schemas.microsoft.com/office/powerpoint/2010/main" val="3639723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289304"/>
          </a:xfrm>
        </p:spPr>
        <p:txBody>
          <a:bodyPr>
            <a:normAutofit/>
          </a:bodyPr>
          <a:lstStyle/>
          <a:p>
            <a:r>
              <a:rPr lang="en-US" sz="3200" dirty="0" smtClean="0"/>
              <a:t>How Do I Transfer a Veteran Patient </a:t>
            </a:r>
            <a:br>
              <a:rPr lang="en-US" sz="3200" dirty="0" smtClean="0"/>
            </a:br>
            <a:r>
              <a:rPr lang="en-US" sz="3200" dirty="0" smtClean="0"/>
              <a:t>to Bedford VA?</a:t>
            </a:r>
            <a:endParaRPr lang="en-US" sz="3200" dirty="0"/>
          </a:p>
        </p:txBody>
      </p:sp>
      <p:sp>
        <p:nvSpPr>
          <p:cNvPr id="3" name="Content Placeholder 2"/>
          <p:cNvSpPr>
            <a:spLocks noGrp="1"/>
          </p:cNvSpPr>
          <p:nvPr>
            <p:ph sz="quarter" idx="10"/>
          </p:nvPr>
        </p:nvSpPr>
        <p:spPr/>
        <p:txBody>
          <a:bodyPr/>
          <a:lstStyle/>
          <a:p>
            <a:r>
              <a:rPr lang="en-US" sz="2400" dirty="0"/>
              <a:t>Mental Health </a:t>
            </a:r>
            <a:r>
              <a:rPr lang="en-US" sz="2400" dirty="0" smtClean="0"/>
              <a:t>Triage - Acute  </a:t>
            </a:r>
            <a:r>
              <a:rPr lang="en-US" sz="2400" dirty="0"/>
              <a:t>Psychiatry:781-687-2347 or </a:t>
            </a:r>
            <a:r>
              <a:rPr lang="en-US" sz="2400" dirty="0" smtClean="0"/>
              <a:t>X2346</a:t>
            </a:r>
          </a:p>
          <a:p>
            <a:r>
              <a:rPr lang="en-US" sz="2400" dirty="0" err="1" smtClean="0"/>
              <a:t>Alzheimers</a:t>
            </a:r>
            <a:r>
              <a:rPr lang="en-US" sz="2400" dirty="0" smtClean="0"/>
              <a:t> </a:t>
            </a:r>
            <a:r>
              <a:rPr lang="en-US" sz="2400" dirty="0"/>
              <a:t>: Long Term </a:t>
            </a:r>
            <a:r>
              <a:rPr lang="en-US" sz="2400" dirty="0" err="1"/>
              <a:t>Care:Chris</a:t>
            </a:r>
            <a:r>
              <a:rPr lang="en-US" sz="2400" dirty="0"/>
              <a:t> Jagiello:781-687-2701</a:t>
            </a:r>
          </a:p>
          <a:p>
            <a:r>
              <a:rPr lang="en-US" sz="2400" dirty="0" err="1"/>
              <a:t>Rehab:Susan</a:t>
            </a:r>
            <a:r>
              <a:rPr lang="en-US" sz="2400" dirty="0"/>
              <a:t> Williams: 781-687-2732</a:t>
            </a:r>
          </a:p>
          <a:p>
            <a:r>
              <a:rPr lang="en-US" sz="2400" dirty="0"/>
              <a:t>Transfer Coordinator Long Term Care (Community Living Centers):Sandy </a:t>
            </a:r>
            <a:r>
              <a:rPr lang="en-US" sz="2400" dirty="0" smtClean="0"/>
              <a:t>Turcotte:781-687-2293</a:t>
            </a:r>
          </a:p>
          <a:p>
            <a:r>
              <a:rPr lang="en-US" sz="2400" dirty="0"/>
              <a:t>Carol </a:t>
            </a:r>
            <a:r>
              <a:rPr lang="en-US" sz="2400" dirty="0" smtClean="0"/>
              <a:t>Dacey, </a:t>
            </a:r>
            <a:r>
              <a:rPr lang="en-US" sz="2400" dirty="0"/>
              <a:t>RN </a:t>
            </a:r>
            <a:r>
              <a:rPr lang="en-US" sz="2400" dirty="0" smtClean="0"/>
              <a:t>- Primary </a:t>
            </a:r>
            <a:r>
              <a:rPr lang="en-US" sz="2400" dirty="0"/>
              <a:t>Care Case Manager 781-687-200 X5055</a:t>
            </a:r>
          </a:p>
          <a:p>
            <a:pPr marL="0" indent="0">
              <a:buNone/>
            </a:pPr>
            <a:endParaRPr lang="en-US" sz="2400" dirty="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sz="2400" dirty="0" smtClean="0"/>
          </a:p>
          <a:p>
            <a:endParaRPr lang="en-US" sz="2400" dirty="0" smtClean="0"/>
          </a:p>
        </p:txBody>
      </p:sp>
    </p:spTree>
    <p:extLst>
      <p:ext uri="{BB962C8B-B14F-4D97-AF65-F5344CB8AC3E}">
        <p14:creationId xmlns:p14="http://schemas.microsoft.com/office/powerpoint/2010/main" val="3402811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sz="3200" dirty="0" smtClean="0"/>
              <a:t>Bedford VA- Contacts</a:t>
            </a:r>
          </a:p>
        </p:txBody>
      </p:sp>
      <p:sp>
        <p:nvSpPr>
          <p:cNvPr id="6147" name="Content Placeholder 2"/>
          <p:cNvSpPr>
            <a:spLocks noGrp="1"/>
          </p:cNvSpPr>
          <p:nvPr>
            <p:ph idx="4294967295"/>
          </p:nvPr>
        </p:nvSpPr>
        <p:spPr>
          <a:xfrm>
            <a:off x="304800" y="1828800"/>
            <a:ext cx="8610600" cy="4297363"/>
          </a:xfrm>
        </p:spPr>
        <p:txBody>
          <a:bodyPr/>
          <a:lstStyle/>
          <a:p>
            <a:pPr eaLnBrk="1" hangingPunct="1"/>
            <a:r>
              <a:rPr lang="en-US" sz="2400" dirty="0" smtClean="0"/>
              <a:t>Bedford	781-687-2000</a:t>
            </a:r>
          </a:p>
          <a:p>
            <a:pPr eaLnBrk="1" hangingPunct="1"/>
            <a:r>
              <a:rPr lang="en-US" sz="2400" dirty="0" smtClean="0"/>
              <a:t>Gloucester	800-838-6331</a:t>
            </a:r>
          </a:p>
          <a:p>
            <a:pPr eaLnBrk="1" hangingPunct="1"/>
            <a:r>
              <a:rPr lang="en-US" sz="2400" dirty="0" smtClean="0"/>
              <a:t>Lynn</a:t>
            </a:r>
            <a:r>
              <a:rPr lang="en-US" sz="2400" dirty="0"/>
              <a:t>	</a:t>
            </a:r>
            <a:r>
              <a:rPr lang="en-US" sz="2400" dirty="0" smtClean="0"/>
              <a:t>800-838-6331</a:t>
            </a:r>
          </a:p>
          <a:p>
            <a:pPr eaLnBrk="1" hangingPunct="1"/>
            <a:r>
              <a:rPr lang="en-US" sz="2400" dirty="0"/>
              <a:t>Haverhill	</a:t>
            </a:r>
            <a:r>
              <a:rPr lang="en-US" sz="2400" dirty="0" smtClean="0"/>
              <a:t>800-838-6331</a:t>
            </a:r>
          </a:p>
          <a:p>
            <a:pPr eaLnBrk="1" hangingPunct="1"/>
            <a:endParaRPr lang="en-US" sz="2400" dirty="0"/>
          </a:p>
          <a:p>
            <a:pPr eaLnBrk="1" hangingPunct="1"/>
            <a:r>
              <a:rPr lang="en-US" sz="2400" dirty="0"/>
              <a:t>Carol Dacey RN Primary Care Case Manager 781-687-200 X5055</a:t>
            </a:r>
          </a:p>
          <a:p>
            <a:pPr marL="0" indent="0" eaLnBrk="1" hangingPunct="1">
              <a:buNone/>
            </a:pPr>
            <a:endParaRPr lang="en-US" sz="2400" dirty="0" smtClean="0"/>
          </a:p>
          <a:p>
            <a:pPr eaLnBrk="1" hangingPunct="1"/>
            <a:endParaRPr lang="en-US" sz="2800" dirty="0" smtClean="0"/>
          </a:p>
        </p:txBody>
      </p:sp>
    </p:spTree>
    <p:extLst>
      <p:ext uri="{BB962C8B-B14F-4D97-AF65-F5344CB8AC3E}">
        <p14:creationId xmlns:p14="http://schemas.microsoft.com/office/powerpoint/2010/main" val="97816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28600" y="228600"/>
          <a:ext cx="8686800" cy="6381145"/>
        </p:xfrm>
        <a:graphic>
          <a:graphicData uri="http://schemas.openxmlformats.org/presentationml/2006/ole">
            <mc:AlternateContent xmlns:mc="http://schemas.openxmlformats.org/markup-compatibility/2006">
              <mc:Choice xmlns:v="urn:schemas-microsoft-com:vml" Requires="v">
                <p:oleObj spid="_x0000_s1042" name="Acrobat Document" r:id="rId4" imgW="11657143" imgH="7542857" progId="AcroExch.Document.7">
                  <p:embed/>
                </p:oleObj>
              </mc:Choice>
              <mc:Fallback>
                <p:oleObj name="Acrobat Document" r:id="rId4" imgW="11657143" imgH="7542857"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86800" cy="6381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What will VHA pay for at non-VHA sites?</a:t>
            </a:r>
            <a:endParaRPr lang="en-US" sz="3200" dirty="0"/>
          </a:p>
        </p:txBody>
      </p:sp>
      <p:sp>
        <p:nvSpPr>
          <p:cNvPr id="7" name="Content Placeholder 6"/>
          <p:cNvSpPr>
            <a:spLocks noGrp="1"/>
          </p:cNvSpPr>
          <p:nvPr>
            <p:ph sz="quarter" idx="10"/>
          </p:nvPr>
        </p:nvSpPr>
        <p:spPr/>
        <p:txBody>
          <a:bodyPr/>
          <a:lstStyle/>
          <a:p>
            <a:r>
              <a:rPr lang="en-US" sz="2400" dirty="0" smtClean="0"/>
              <a:t>It varies  and it is complicated.  </a:t>
            </a:r>
          </a:p>
          <a:p>
            <a:r>
              <a:rPr lang="en-US" sz="2400" dirty="0" smtClean="0"/>
              <a:t>If VA services are available, VA usually does not pay</a:t>
            </a:r>
          </a:p>
          <a:p>
            <a:r>
              <a:rPr lang="en-US" sz="2400" dirty="0" smtClean="0"/>
              <a:t>If VA services not available, then there are circumstances where VA may pay</a:t>
            </a:r>
          </a:p>
          <a:p>
            <a:r>
              <a:rPr lang="en-US" sz="2400" dirty="0" smtClean="0"/>
              <a:t>Managed by Fee Basis department</a:t>
            </a:r>
          </a:p>
          <a:p>
            <a:r>
              <a:rPr lang="en-US" sz="2400" dirty="0" err="1" smtClean="0"/>
              <a:t>Millenium</a:t>
            </a:r>
            <a:r>
              <a:rPr lang="en-US" sz="2400" dirty="0" smtClean="0"/>
              <a:t> Bill</a:t>
            </a:r>
          </a:p>
          <a:p>
            <a:pPr>
              <a:buNone/>
            </a:pPr>
            <a:endParaRPr lang="en-US" sz="2400" dirty="0" smtClean="0"/>
          </a:p>
          <a:p>
            <a:r>
              <a:rPr lang="en-US" sz="2400" dirty="0"/>
              <a:t>Fee Basis: Mary Ramos: 781-687-2369</a:t>
            </a:r>
          </a:p>
          <a:p>
            <a:r>
              <a:rPr lang="en-US" sz="2400" dirty="0"/>
              <a:t>Fax: 781-687-X3212</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sz="3200" dirty="0" smtClean="0"/>
              <a:t>For More In-Depth Information:</a:t>
            </a:r>
            <a:br>
              <a:rPr lang="en-US" sz="3200" dirty="0" smtClean="0"/>
            </a:br>
            <a:r>
              <a:rPr lang="en-US" sz="3200" dirty="0" smtClean="0"/>
              <a:t>The 3-Hour Workshop</a:t>
            </a:r>
          </a:p>
        </p:txBody>
      </p:sp>
      <p:sp>
        <p:nvSpPr>
          <p:cNvPr id="13315" name="Content Placeholder 3"/>
          <p:cNvSpPr>
            <a:spLocks noGrp="1"/>
          </p:cNvSpPr>
          <p:nvPr>
            <p:ph sz="quarter" idx="10"/>
          </p:nvPr>
        </p:nvSpPr>
        <p:spPr/>
        <p:txBody>
          <a:bodyPr/>
          <a:lstStyle/>
          <a:p>
            <a:pPr eaLnBrk="1" hangingPunct="1"/>
            <a:r>
              <a:rPr lang="en-US" sz="2400" dirty="0" smtClean="0"/>
              <a:t>Learn more about the services available to eligible Veteran patients</a:t>
            </a:r>
          </a:p>
          <a:p>
            <a:pPr eaLnBrk="1" hangingPunct="1">
              <a:buNone/>
            </a:pPr>
            <a:endParaRPr lang="en-US" sz="2400" dirty="0" smtClean="0"/>
          </a:p>
          <a:p>
            <a:pPr eaLnBrk="1" hangingPunct="1"/>
            <a:r>
              <a:rPr lang="en-US" sz="2400" dirty="0" smtClean="0"/>
              <a:t>Explore specific processes for accessing VA services, prescriptions, equipment &amp; supplies, hospital discharge, transfers, and more</a:t>
            </a:r>
          </a:p>
          <a:p>
            <a:pPr eaLnBrk="1" hangingPunct="1">
              <a:buNone/>
            </a:pPr>
            <a:endParaRPr lang="en-US" sz="2400" dirty="0" smtClean="0"/>
          </a:p>
          <a:p>
            <a:pPr eaLnBrk="1" hangingPunct="1"/>
            <a:r>
              <a:rPr lang="en-US" sz="2400" dirty="0" smtClean="0"/>
              <a:t>Discuss challenges faced by providers, case managers, nurses and other team members involved in co-managed care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200" dirty="0" smtClean="0"/>
              <a:t>Clinical Pearls</a:t>
            </a:r>
            <a:endParaRPr lang="en-US" sz="3200" dirty="0"/>
          </a:p>
        </p:txBody>
      </p:sp>
      <p:sp>
        <p:nvSpPr>
          <p:cNvPr id="23554" name="Content Placeholder 1"/>
          <p:cNvSpPr>
            <a:spLocks noGrp="1"/>
          </p:cNvSpPr>
          <p:nvPr>
            <p:ph sz="quarter" idx="10"/>
          </p:nvPr>
        </p:nvSpPr>
        <p:spPr>
          <a:xfrm>
            <a:off x="457200" y="1752600"/>
            <a:ext cx="8305800" cy="4373880"/>
          </a:xfrm>
        </p:spPr>
        <p:txBody>
          <a:bodyPr/>
          <a:lstStyle/>
          <a:p>
            <a:pPr eaLnBrk="1" hangingPunct="1"/>
            <a:r>
              <a:rPr lang="en-US" sz="2400" dirty="0" smtClean="0"/>
              <a:t>Ask “Are you a Veteran?”</a:t>
            </a:r>
          </a:p>
          <a:p>
            <a:pPr eaLnBrk="1" hangingPunct="1"/>
            <a:r>
              <a:rPr lang="en-US" sz="2400" dirty="0" smtClean="0"/>
              <a:t>Acknowledge military service</a:t>
            </a:r>
          </a:p>
          <a:p>
            <a:pPr eaLnBrk="1" hangingPunct="1"/>
            <a:r>
              <a:rPr lang="en-US" sz="2400" dirty="0" smtClean="0"/>
              <a:t>Ask about VHA PACT Team contact information, if VHA used</a:t>
            </a:r>
          </a:p>
          <a:p>
            <a:pPr eaLnBrk="1" hangingPunct="1"/>
            <a:r>
              <a:rPr lang="en-US" sz="2400" dirty="0" smtClean="0"/>
              <a:t>Encourage Veteran to use </a:t>
            </a:r>
            <a:r>
              <a:rPr lang="en-US" sz="2400" dirty="0" err="1" smtClean="0"/>
              <a:t>MyHealth</a:t>
            </a:r>
            <a:r>
              <a:rPr lang="en-US" sz="2400" i="1" dirty="0" err="1" smtClean="0"/>
              <a:t>e</a:t>
            </a:r>
            <a:r>
              <a:rPr lang="en-US" sz="2400" dirty="0" err="1" smtClean="0"/>
              <a:t>Vet</a:t>
            </a:r>
            <a:endParaRPr lang="en-US" sz="2400" dirty="0" smtClean="0"/>
          </a:p>
          <a:p>
            <a:pPr eaLnBrk="1" hangingPunct="1"/>
            <a:r>
              <a:rPr lang="en-US" sz="2400" dirty="0" smtClean="0"/>
              <a:t>Take a military history</a:t>
            </a:r>
          </a:p>
          <a:p>
            <a:pPr lvl="1" eaLnBrk="1" hangingPunct="1"/>
            <a:r>
              <a:rPr lang="en-US" sz="2400" dirty="0" smtClean="0"/>
              <a:t>Branch / Rank / Dates / Deployments / Job</a:t>
            </a:r>
          </a:p>
          <a:p>
            <a:pPr lvl="1" eaLnBrk="1" hangingPunct="1"/>
            <a:r>
              <a:rPr lang="en-US" sz="2400" dirty="0" smtClean="0"/>
              <a:t>Combat </a:t>
            </a:r>
            <a:r>
              <a:rPr lang="en-US" sz="2400" dirty="0"/>
              <a:t>exposures</a:t>
            </a:r>
          </a:p>
          <a:p>
            <a:pPr lvl="1" eaLnBrk="1" hangingPunct="1"/>
            <a:r>
              <a:rPr lang="en-US" sz="2400" dirty="0"/>
              <a:t>Illness / injuries while </a:t>
            </a:r>
            <a:r>
              <a:rPr lang="en-US" sz="2400" dirty="0" smtClean="0"/>
              <a:t>deployed</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200" dirty="0" smtClean="0"/>
              <a:t>Resources for Health Professionals</a:t>
            </a:r>
            <a:endParaRPr lang="en-US" sz="3200" dirty="0"/>
          </a:p>
        </p:txBody>
      </p:sp>
      <p:sp>
        <p:nvSpPr>
          <p:cNvPr id="22530" name="Content Placeholder 1"/>
          <p:cNvSpPr>
            <a:spLocks noGrp="1"/>
          </p:cNvSpPr>
          <p:nvPr>
            <p:ph sz="quarter" idx="10"/>
          </p:nvPr>
        </p:nvSpPr>
        <p:spPr/>
        <p:txBody>
          <a:bodyPr/>
          <a:lstStyle/>
          <a:p>
            <a:pPr eaLnBrk="1" hangingPunct="1">
              <a:spcBef>
                <a:spcPts val="0"/>
              </a:spcBef>
            </a:pPr>
            <a:r>
              <a:rPr lang="en-US" sz="2400" dirty="0" smtClean="0"/>
              <a:t>VA / </a:t>
            </a:r>
            <a:r>
              <a:rPr lang="en-US" sz="2400" dirty="0" err="1" smtClean="0"/>
              <a:t>DoD</a:t>
            </a:r>
            <a:r>
              <a:rPr lang="en-US" sz="2400" dirty="0" smtClean="0"/>
              <a:t> Clinical Practice Guidelines</a:t>
            </a:r>
          </a:p>
          <a:p>
            <a:pPr eaLnBrk="1" hangingPunct="1">
              <a:spcBef>
                <a:spcPts val="0"/>
              </a:spcBef>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3"/>
              </a:rPr>
              <a:t>http://www.healthquality.va.gov</a:t>
            </a:r>
            <a:endParaRPr lang="en-US" sz="2400" dirty="0" smtClean="0"/>
          </a:p>
          <a:p>
            <a:pPr lvl="1" eaLnBrk="1" hangingPunct="1">
              <a:spcBef>
                <a:spcPts val="0"/>
              </a:spcBef>
              <a:buFont typeface="Verdana" pitchFamily="34" charset="0"/>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4"/>
              </a:rPr>
              <a:t>http://www.nationalresourcedirectory.gov/</a:t>
            </a:r>
            <a:endParaRPr lang="en-US" sz="2400" dirty="0" smtClean="0"/>
          </a:p>
          <a:p>
            <a:pPr lvl="1" eaLnBrk="1" hangingPunct="1">
              <a:spcBef>
                <a:spcPts val="0"/>
              </a:spcBef>
              <a:buFont typeface="Verdana" pitchFamily="34" charset="0"/>
              <a:buNone/>
            </a:pPr>
            <a:endParaRPr lang="en-US" sz="2400" dirty="0" smtClean="0"/>
          </a:p>
          <a:p>
            <a:pPr lvl="1" eaLnBrk="1" hangingPunct="1">
              <a:spcBef>
                <a:spcPts val="0"/>
              </a:spcBef>
              <a:buFont typeface="Verdana" pitchFamily="34" charset="0"/>
              <a:buNone/>
            </a:pPr>
            <a:r>
              <a:rPr lang="en-US" sz="2400" dirty="0" smtClean="0"/>
              <a:t>	</a:t>
            </a:r>
            <a:r>
              <a:rPr lang="en-US" sz="2400" dirty="0" smtClean="0">
                <a:hlinkClick r:id="rId5"/>
              </a:rPr>
              <a:t>http://www.pdhealth.mil/hcc/sapr.asp</a:t>
            </a:r>
            <a:endParaRPr lang="en-US" sz="2400" dirty="0" smtClean="0"/>
          </a:p>
          <a:p>
            <a:pPr lvl="1" eaLnBrk="1" hangingPunct="1">
              <a:spcBef>
                <a:spcPts val="0"/>
              </a:spcBef>
              <a:buFont typeface="Verdana" pitchFamily="34" charset="0"/>
              <a:buNone/>
            </a:pPr>
            <a:endParaRPr lang="en-US" sz="2400" dirty="0"/>
          </a:p>
          <a:p>
            <a:pPr lvl="1" eaLnBrk="1" hangingPunct="1">
              <a:spcBef>
                <a:spcPts val="0"/>
              </a:spcBef>
              <a:buFont typeface="Verdana" pitchFamily="34" charset="0"/>
              <a:buNone/>
            </a:pPr>
            <a:r>
              <a:rPr lang="en-US" sz="2400" dirty="0"/>
              <a:t>	</a:t>
            </a:r>
            <a:r>
              <a:rPr lang="en-US" sz="2400" dirty="0">
                <a:solidFill>
                  <a:srgbClr val="FF0000"/>
                </a:solidFill>
                <a:hlinkClick r:id="rId6"/>
              </a:rPr>
              <a:t>http://www.womenshealth.va.gov</a:t>
            </a:r>
            <a:r>
              <a:rPr lang="en-US" sz="2400" dirty="0" smtClean="0">
                <a:solidFill>
                  <a:srgbClr val="FF0000"/>
                </a:solidFill>
                <a:hlinkClick r:id="rId6"/>
              </a:rPr>
              <a:t>/</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sz="3200" dirty="0" smtClean="0"/>
              <a:t>How to Contact Us</a:t>
            </a:r>
          </a:p>
        </p:txBody>
      </p:sp>
      <p:sp>
        <p:nvSpPr>
          <p:cNvPr id="15363" name="Content Placeholder 2"/>
          <p:cNvSpPr>
            <a:spLocks noGrp="1"/>
          </p:cNvSpPr>
          <p:nvPr>
            <p:ph sz="quarter" idx="10"/>
          </p:nvPr>
        </p:nvSpPr>
        <p:spPr/>
        <p:txBody>
          <a:bodyPr/>
          <a:lstStyle/>
          <a:p>
            <a:pPr eaLnBrk="1" hangingPunct="1">
              <a:buNone/>
            </a:pPr>
            <a:r>
              <a:rPr lang="en-US" sz="2800" dirty="0" smtClean="0"/>
              <a:t>If you have any questions, please contact:</a:t>
            </a:r>
          </a:p>
          <a:p>
            <a:pPr eaLnBrk="1" hangingPunct="1">
              <a:buFont typeface="Arial" pitchFamily="34" charset="0"/>
              <a:buNone/>
            </a:pPr>
            <a:endParaRPr lang="en-US" sz="2800" dirty="0" smtClean="0"/>
          </a:p>
          <a:p>
            <a:pPr lvl="1" eaLnBrk="1" hangingPunct="1"/>
            <a:r>
              <a:rPr lang="en-US" sz="2800" dirty="0" smtClean="0"/>
              <a:t>Enter provider / nurse contact information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sz="3200" dirty="0" smtClean="0"/>
              <a:t>Questions &amp; Answers</a:t>
            </a:r>
          </a:p>
        </p:txBody>
      </p:sp>
      <p:sp>
        <p:nvSpPr>
          <p:cNvPr id="2" name="Content Placeholder 1"/>
          <p:cNvSpPr>
            <a:spLocks noGrp="1"/>
          </p:cNvSpPr>
          <p:nvPr>
            <p:ph sz="quarter" idx="10"/>
          </p:nvPr>
        </p:nvSpPr>
        <p:spPr/>
        <p:txBody>
          <a:bodyPr/>
          <a:lstStyle/>
          <a:p>
            <a:pPr>
              <a:buNone/>
            </a:pP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p:cNvPicPr>
            <a:picLocks noChangeAspect="1"/>
          </p:cNvPicPr>
          <p:nvPr/>
        </p:nvPicPr>
        <p:blipFill>
          <a:blip r:embed="rId3" cstate="print"/>
          <a:srcRect/>
          <a:stretch>
            <a:fillRect/>
          </a:stretch>
        </p:blipFill>
        <p:spPr bwMode="auto">
          <a:xfrm>
            <a:off x="0" y="0"/>
            <a:ext cx="4203700" cy="2667000"/>
          </a:xfrm>
          <a:prstGeom prst="rect">
            <a:avLst/>
          </a:prstGeom>
          <a:noFill/>
          <a:ln w="9525">
            <a:noFill/>
            <a:miter lim="800000"/>
            <a:headEnd/>
            <a:tailEnd/>
          </a:ln>
        </p:spPr>
      </p:pic>
      <p:sp>
        <p:nvSpPr>
          <p:cNvPr id="8" name="Subtitle 7"/>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pic>
        <p:nvPicPr>
          <p:cNvPr id="27653" name="Content Placeholder 12" descr="Green-Hat_071103-D-7203T-015__0Y21U.jpg"/>
          <p:cNvPicPr>
            <a:picLocks noGrp="1" noChangeAspect="1"/>
          </p:cNvPicPr>
          <p:nvPr>
            <p:ph idx="4294967295"/>
          </p:nvPr>
        </p:nvPicPr>
        <p:blipFill>
          <a:blip r:embed="rId4" cstate="print"/>
          <a:srcRect l="41644"/>
          <a:stretch>
            <a:fillRect/>
          </a:stretch>
        </p:blipFill>
        <p:spPr>
          <a:xfrm>
            <a:off x="6067425" y="2209800"/>
            <a:ext cx="3076575" cy="3886200"/>
          </a:xfrm>
        </p:spPr>
      </p:pic>
      <p:pic>
        <p:nvPicPr>
          <p:cNvPr id="27654" name="Picture 14" descr="hires_090304-F-6684S-034c.jpg"/>
          <p:cNvPicPr>
            <a:picLocks noChangeAspect="1"/>
          </p:cNvPicPr>
          <p:nvPr/>
        </p:nvPicPr>
        <p:blipFill>
          <a:blip r:embed="rId5" cstate="print"/>
          <a:srcRect l="11111" r="4167"/>
          <a:stretch>
            <a:fillRect/>
          </a:stretch>
        </p:blipFill>
        <p:spPr bwMode="auto">
          <a:xfrm>
            <a:off x="0" y="2667000"/>
            <a:ext cx="4191000" cy="3373438"/>
          </a:xfrm>
          <a:prstGeom prst="rect">
            <a:avLst/>
          </a:prstGeom>
          <a:noFill/>
          <a:ln w="9525">
            <a:noFill/>
            <a:miter lim="800000"/>
            <a:headEnd/>
            <a:tailEnd/>
          </a:ln>
        </p:spPr>
      </p:pic>
      <p:pic>
        <p:nvPicPr>
          <p:cNvPr id="27655" name="Picture 16"/>
          <p:cNvPicPr>
            <a:picLocks noChangeAspect="1"/>
          </p:cNvPicPr>
          <p:nvPr/>
        </p:nvPicPr>
        <p:blipFill>
          <a:blip r:embed="rId6" cstate="print"/>
          <a:srcRect/>
          <a:stretch>
            <a:fillRect/>
          </a:stretch>
        </p:blipFill>
        <p:spPr bwMode="auto">
          <a:xfrm>
            <a:off x="4191000" y="2286000"/>
            <a:ext cx="1828800" cy="3795713"/>
          </a:xfrm>
          <a:prstGeom prst="rect">
            <a:avLst/>
          </a:prstGeom>
          <a:noFill/>
          <a:ln w="9525">
            <a:noFill/>
            <a:miter lim="800000"/>
            <a:headEnd/>
            <a:tailEnd/>
          </a:ln>
        </p:spPr>
      </p:pic>
      <p:pic>
        <p:nvPicPr>
          <p:cNvPr id="27656" name="Picture 18" descr="plaque2.jpg"/>
          <p:cNvPicPr>
            <a:picLocks noChangeAspect="1"/>
          </p:cNvPicPr>
          <p:nvPr/>
        </p:nvPicPr>
        <p:blipFill>
          <a:blip r:embed="rId7" cstate="print"/>
          <a:srcRect l="33333" t="35513" r="27499" b="34807"/>
          <a:stretch>
            <a:fillRect/>
          </a:stretch>
        </p:blipFill>
        <p:spPr bwMode="auto">
          <a:xfrm>
            <a:off x="4191000" y="0"/>
            <a:ext cx="4953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p:cNvPicPr>
            <a:picLocks noChangeAspect="1"/>
          </p:cNvPicPr>
          <p:nvPr/>
        </p:nvPicPr>
        <p:blipFill>
          <a:blip r:embed="rId3" cstate="print"/>
          <a:srcRect/>
          <a:stretch>
            <a:fillRect/>
          </a:stretch>
        </p:blipFill>
        <p:spPr bwMode="auto">
          <a:xfrm>
            <a:off x="0" y="0"/>
            <a:ext cx="4203700" cy="2667000"/>
          </a:xfrm>
          <a:prstGeom prst="rect">
            <a:avLst/>
          </a:prstGeom>
          <a:noFill/>
          <a:ln w="9525">
            <a:noFill/>
            <a:miter lim="800000"/>
            <a:headEnd/>
            <a:tailEnd/>
          </a:ln>
        </p:spPr>
      </p:pic>
      <p:sp>
        <p:nvSpPr>
          <p:cNvPr id="27651" name="Title 6"/>
          <p:cNvSpPr>
            <a:spLocks noGrp="1"/>
          </p:cNvSpPr>
          <p:nvPr>
            <p:ph type="ctrTitle"/>
          </p:nvPr>
        </p:nvSpPr>
        <p:spPr/>
        <p:txBody>
          <a:bodyPr/>
          <a:lstStyle/>
          <a:p>
            <a:endParaRPr lang="en-US" dirty="0" smtClean="0"/>
          </a:p>
        </p:txBody>
      </p:sp>
      <p:sp>
        <p:nvSpPr>
          <p:cNvPr id="8" name="Subtitle 7"/>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27653" name="Content Placeholder 12" descr="Green-Hat_071103-D-7203T-015__0Y21U.jpg"/>
          <p:cNvPicPr>
            <a:picLocks noGrp="1" noChangeAspect="1"/>
          </p:cNvPicPr>
          <p:nvPr>
            <p:ph idx="4294967295"/>
          </p:nvPr>
        </p:nvPicPr>
        <p:blipFill>
          <a:blip r:embed="rId4" cstate="print"/>
          <a:srcRect l="41644"/>
          <a:stretch>
            <a:fillRect/>
          </a:stretch>
        </p:blipFill>
        <p:spPr>
          <a:xfrm>
            <a:off x="6067425" y="2209800"/>
            <a:ext cx="3076575" cy="3886200"/>
          </a:xfrm>
        </p:spPr>
      </p:pic>
      <p:pic>
        <p:nvPicPr>
          <p:cNvPr id="27654" name="Picture 14" descr="hires_090304-F-6684S-034c.jpg"/>
          <p:cNvPicPr>
            <a:picLocks noChangeAspect="1"/>
          </p:cNvPicPr>
          <p:nvPr/>
        </p:nvPicPr>
        <p:blipFill>
          <a:blip r:embed="rId5" cstate="print"/>
          <a:srcRect l="11111" r="4167"/>
          <a:stretch>
            <a:fillRect/>
          </a:stretch>
        </p:blipFill>
        <p:spPr bwMode="auto">
          <a:xfrm>
            <a:off x="0" y="2667000"/>
            <a:ext cx="4191000" cy="3373438"/>
          </a:xfrm>
          <a:prstGeom prst="rect">
            <a:avLst/>
          </a:prstGeom>
          <a:noFill/>
          <a:ln w="9525">
            <a:noFill/>
            <a:miter lim="800000"/>
            <a:headEnd/>
            <a:tailEnd/>
          </a:ln>
        </p:spPr>
      </p:pic>
      <p:pic>
        <p:nvPicPr>
          <p:cNvPr id="27655" name="Picture 16"/>
          <p:cNvPicPr>
            <a:picLocks noChangeAspect="1"/>
          </p:cNvPicPr>
          <p:nvPr/>
        </p:nvPicPr>
        <p:blipFill>
          <a:blip r:embed="rId6" cstate="print"/>
          <a:srcRect/>
          <a:stretch>
            <a:fillRect/>
          </a:stretch>
        </p:blipFill>
        <p:spPr bwMode="auto">
          <a:xfrm>
            <a:off x="4191000" y="2286000"/>
            <a:ext cx="1828800" cy="3795713"/>
          </a:xfrm>
          <a:prstGeom prst="rect">
            <a:avLst/>
          </a:prstGeom>
          <a:noFill/>
          <a:ln w="9525">
            <a:noFill/>
            <a:miter lim="800000"/>
            <a:headEnd/>
            <a:tailEnd/>
          </a:ln>
        </p:spPr>
      </p:pic>
      <p:pic>
        <p:nvPicPr>
          <p:cNvPr id="27656" name="Picture 18" descr="plaque2.jpg"/>
          <p:cNvPicPr>
            <a:picLocks noChangeAspect="1"/>
          </p:cNvPicPr>
          <p:nvPr/>
        </p:nvPicPr>
        <p:blipFill>
          <a:blip r:embed="rId7" cstate="print"/>
          <a:srcRect l="33333" t="35513" r="27499" b="34807"/>
          <a:stretch>
            <a:fillRect/>
          </a:stretch>
        </p:blipFill>
        <p:spPr bwMode="auto">
          <a:xfrm>
            <a:off x="4191000" y="0"/>
            <a:ext cx="4953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200" dirty="0" smtClean="0"/>
              <a:t>What Do We Hope to Accomplish Today?</a:t>
            </a:r>
          </a:p>
        </p:txBody>
      </p:sp>
      <p:sp>
        <p:nvSpPr>
          <p:cNvPr id="3075" name="Content Placeholder 2"/>
          <p:cNvSpPr>
            <a:spLocks noGrp="1"/>
          </p:cNvSpPr>
          <p:nvPr>
            <p:ph sz="quarter" idx="10"/>
          </p:nvPr>
        </p:nvSpPr>
        <p:spPr/>
        <p:txBody>
          <a:bodyPr/>
          <a:lstStyle/>
          <a:p>
            <a:r>
              <a:rPr lang="en-US" sz="2400" dirty="0" smtClean="0"/>
              <a:t>Present basic information about the VA and how VHA health care works</a:t>
            </a:r>
          </a:p>
          <a:p>
            <a:r>
              <a:rPr lang="en-US" sz="2400" dirty="0" smtClean="0"/>
              <a:t>Discuss ways we can collaborate better in taking care of Veterans</a:t>
            </a:r>
          </a:p>
          <a:p>
            <a:pPr lvl="1">
              <a:buFont typeface="Arial" pitchFamily="34" charset="0"/>
              <a:buChar char="•"/>
            </a:pPr>
            <a:r>
              <a:rPr lang="en-US" sz="2200" dirty="0" smtClean="0"/>
              <a:t>How to get VA medical records</a:t>
            </a:r>
          </a:p>
          <a:p>
            <a:pPr lvl="1">
              <a:buFont typeface="Arial" pitchFamily="34" charset="0"/>
              <a:buChar char="•"/>
            </a:pPr>
            <a:r>
              <a:rPr lang="en-US" sz="2200" dirty="0" smtClean="0"/>
              <a:t>How to transfer a Veteran from your hospital to VA</a:t>
            </a:r>
            <a:endParaRPr lang="en-US" sz="2200" dirty="0"/>
          </a:p>
          <a:p>
            <a:pPr lvl="1">
              <a:buFont typeface="Arial" pitchFamily="34" charset="0"/>
              <a:buChar char="•"/>
            </a:pPr>
            <a:r>
              <a:rPr lang="en-US" sz="2200" dirty="0" smtClean="0"/>
              <a:t>How does the VA medication system work?</a:t>
            </a:r>
          </a:p>
          <a:p>
            <a:pPr lvl="1">
              <a:buFont typeface="Arial" pitchFamily="34" charset="0"/>
              <a:buChar char="•"/>
            </a:pPr>
            <a:r>
              <a:rPr lang="en-US" sz="2200" dirty="0" smtClean="0"/>
              <a:t>Understanding your concerns and issues about collaborating with the VHA.</a:t>
            </a:r>
          </a:p>
          <a:p>
            <a:endParaRPr lang="en-US" dirty="0" smtClean="0"/>
          </a:p>
          <a:p>
            <a:endParaRPr lang="en-US" dirty="0" smtClean="0"/>
          </a:p>
        </p:txBody>
      </p:sp>
    </p:spTree>
    <p:extLst>
      <p:ext uri="{BB962C8B-B14F-4D97-AF65-F5344CB8AC3E}">
        <p14:creationId xmlns:p14="http://schemas.microsoft.com/office/powerpoint/2010/main" val="334407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200" dirty="0" smtClean="0"/>
              <a:t>About the Department of Veterans Affairs</a:t>
            </a:r>
          </a:p>
        </p:txBody>
      </p:sp>
      <p:sp>
        <p:nvSpPr>
          <p:cNvPr id="3075" name="Content Placeholder 2"/>
          <p:cNvSpPr>
            <a:spLocks noGrp="1"/>
          </p:cNvSpPr>
          <p:nvPr>
            <p:ph sz="quarter" idx="10"/>
          </p:nvPr>
        </p:nvSpPr>
        <p:spPr>
          <a:xfrm>
            <a:off x="457200" y="1828800"/>
            <a:ext cx="8229600" cy="4495800"/>
          </a:xfrm>
        </p:spPr>
        <p:txBody>
          <a:bodyPr/>
          <a:lstStyle/>
          <a:p>
            <a:r>
              <a:rPr lang="en-US" sz="2400" dirty="0" smtClean="0"/>
              <a:t>Established in 1930</a:t>
            </a:r>
          </a:p>
          <a:p>
            <a:r>
              <a:rPr lang="en-US" sz="2400" dirty="0" smtClean="0"/>
              <a:t>Elevated to Cabinet level in 1989</a:t>
            </a:r>
          </a:p>
          <a:p>
            <a:r>
              <a:rPr lang="en-US" sz="2400" dirty="0" smtClean="0"/>
              <a:t>Federal government’s second largest department after the Department of Defense</a:t>
            </a:r>
          </a:p>
          <a:p>
            <a:r>
              <a:rPr lang="en-US" sz="2400" dirty="0" smtClean="0"/>
              <a:t>Three components:</a:t>
            </a:r>
          </a:p>
          <a:p>
            <a:pPr lvl="1"/>
            <a:r>
              <a:rPr lang="en-US" sz="2400" b="1" dirty="0" smtClean="0"/>
              <a:t>Veterans Health Administration (VHA)</a:t>
            </a:r>
          </a:p>
          <a:p>
            <a:pPr lvl="1"/>
            <a:r>
              <a:rPr lang="en-US" sz="2400" dirty="0" smtClean="0"/>
              <a:t>Veterans Benefits Administration (VBA)</a:t>
            </a:r>
          </a:p>
          <a:p>
            <a:pPr lvl="1"/>
            <a:r>
              <a:rPr lang="en-US" sz="2400" dirty="0" smtClean="0"/>
              <a:t>National Cemetery Administration (NCA)</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the VHA?</a:t>
            </a:r>
            <a:endParaRPr lang="en-US" sz="3200" dirty="0"/>
          </a:p>
        </p:txBody>
      </p:sp>
      <p:sp>
        <p:nvSpPr>
          <p:cNvPr id="3" name="Content Placeholder 2"/>
          <p:cNvSpPr>
            <a:spLocks noGrp="1"/>
          </p:cNvSpPr>
          <p:nvPr>
            <p:ph sz="quarter" idx="10"/>
          </p:nvPr>
        </p:nvSpPr>
        <p:spPr/>
        <p:txBody>
          <a:bodyPr/>
          <a:lstStyle/>
          <a:p>
            <a:r>
              <a:rPr lang="en-US" sz="2400" dirty="0" smtClean="0"/>
              <a:t>VHA is an entitlement program funded by Congress which may change depending on the Department of Veteran Affairs budget</a:t>
            </a:r>
          </a:p>
          <a:p>
            <a:r>
              <a:rPr lang="en-US" sz="2400" dirty="0" smtClean="0"/>
              <a:t>VHA is not an insurance policy for veterans</a:t>
            </a:r>
          </a:p>
          <a:p>
            <a:endParaRPr lang="en-US" sz="2400" dirty="0" smtClean="0"/>
          </a:p>
          <a:p>
            <a:endParaRPr lang="en-US" dirty="0"/>
          </a:p>
        </p:txBody>
      </p:sp>
      <p:pic>
        <p:nvPicPr>
          <p:cNvPr id="6" name="Picture 3" descr="C:\Users\VHATOGMARKLP\AppData\Local\Microsoft\Windows\Temporary Internet Files\Content.IE5\WD26IS1J\MP900442808[1].jpg"/>
          <p:cNvPicPr>
            <a:picLocks noChangeAspect="1" noChangeArrowheads="1"/>
          </p:cNvPicPr>
          <p:nvPr/>
        </p:nvPicPr>
        <p:blipFill>
          <a:blip r:embed="rId2" cstate="print"/>
          <a:srcRect/>
          <a:stretch>
            <a:fillRect/>
          </a:stretch>
        </p:blipFill>
        <p:spPr bwMode="auto">
          <a:xfrm>
            <a:off x="2743200" y="3657600"/>
            <a:ext cx="3733800" cy="25172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0"/>
            <a:ext cx="9448800" cy="838200"/>
          </a:xfrm>
          <a:prstGeom prst="rect">
            <a:avLst/>
          </a:prstGeom>
          <a:noFill/>
          <a:ln w="9525">
            <a:noFill/>
            <a:miter lim="800000"/>
            <a:headEnd/>
            <a:tailEnd/>
          </a:ln>
        </p:spPr>
        <p:txBody>
          <a:bodyPr anchor="ctr"/>
          <a:lstStyle/>
          <a:p>
            <a:pPr algn="ctr">
              <a:defRPr/>
            </a:pPr>
            <a:r>
              <a:rPr lang="en-US" sz="2700" b="1" dirty="0" smtClean="0">
                <a:latin typeface="+mj-lt"/>
              </a:rPr>
              <a:t>VETERANS HEALTH ADMINISTRATION - VHA</a:t>
            </a:r>
          </a:p>
          <a:p>
            <a:pPr algn="ctr">
              <a:defRPr/>
            </a:pPr>
            <a:r>
              <a:rPr lang="en-US" sz="2000" b="1" dirty="0" smtClean="0">
                <a:latin typeface="+mj-lt"/>
              </a:rPr>
              <a:t>LARGEST </a:t>
            </a:r>
            <a:r>
              <a:rPr lang="en-US" sz="2000" b="1" dirty="0">
                <a:latin typeface="+mj-lt"/>
              </a:rPr>
              <a:t>INTEGRATED HEALTH CARE SYSTEM IN THE COUNTRY</a:t>
            </a:r>
          </a:p>
        </p:txBody>
      </p:sp>
      <p:pic>
        <p:nvPicPr>
          <p:cNvPr id="5123" name="Picture 7" descr="vamc2"/>
          <p:cNvPicPr>
            <a:picLocks noChangeAspect="1" noChangeArrowheads="1"/>
          </p:cNvPicPr>
          <p:nvPr/>
        </p:nvPicPr>
        <p:blipFill>
          <a:blip r:embed="rId3" cstate="print"/>
          <a:srcRect/>
          <a:stretch>
            <a:fillRect/>
          </a:stretch>
        </p:blipFill>
        <p:spPr bwMode="auto">
          <a:xfrm>
            <a:off x="304800" y="1981200"/>
            <a:ext cx="3200400" cy="2133600"/>
          </a:xfrm>
          <a:prstGeom prst="rect">
            <a:avLst/>
          </a:prstGeom>
          <a:noFill/>
          <a:ln w="19050">
            <a:solidFill>
              <a:srgbClr val="FF9933"/>
            </a:solidFill>
            <a:miter lim="800000"/>
            <a:headEnd/>
            <a:tailEnd/>
          </a:ln>
        </p:spPr>
      </p:pic>
      <p:sp>
        <p:nvSpPr>
          <p:cNvPr id="35847" name="Text Box 8"/>
          <p:cNvSpPr txBox="1">
            <a:spLocks noChangeArrowheads="1"/>
          </p:cNvSpPr>
          <p:nvPr/>
        </p:nvSpPr>
        <p:spPr bwMode="auto">
          <a:xfrm>
            <a:off x="3505200" y="838200"/>
            <a:ext cx="2209800" cy="646113"/>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mn-lt"/>
              </a:rPr>
              <a:t>153</a:t>
            </a:r>
            <a:r>
              <a:rPr lang="en-US" sz="2800" dirty="0">
                <a:latin typeface="+mn-lt"/>
              </a:rPr>
              <a:t> </a:t>
            </a:r>
            <a:r>
              <a:rPr lang="en-US" sz="2000" dirty="0">
                <a:latin typeface="+mn-lt"/>
              </a:rPr>
              <a:t>Hospitals</a:t>
            </a:r>
          </a:p>
        </p:txBody>
      </p:sp>
      <p:sp>
        <p:nvSpPr>
          <p:cNvPr id="114695" name="Text Box 9"/>
          <p:cNvSpPr txBox="1">
            <a:spLocks noChangeArrowheads="1"/>
          </p:cNvSpPr>
          <p:nvPr/>
        </p:nvSpPr>
        <p:spPr bwMode="auto">
          <a:xfrm>
            <a:off x="304800" y="5943600"/>
            <a:ext cx="8610600" cy="646113"/>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Rockwell" pitchFamily="18" charset="0"/>
              </a:rPr>
              <a:t>90</a:t>
            </a:r>
            <a:r>
              <a:rPr lang="en-US" sz="2800" dirty="0">
                <a:latin typeface="Rockwell" pitchFamily="18" charset="0"/>
              </a:rPr>
              <a:t> </a:t>
            </a:r>
            <a:r>
              <a:rPr lang="en-US" dirty="0">
                <a:latin typeface="+mn-lt"/>
                <a:cs typeface="Arial" charset="0"/>
              </a:rPr>
              <a:t>Domiciliary Resident Rehabilitation Treatment Programs</a:t>
            </a:r>
            <a:endParaRPr lang="en-US" dirty="0">
              <a:latin typeface="+mn-lt"/>
            </a:endParaRPr>
          </a:p>
        </p:txBody>
      </p:sp>
      <p:sp>
        <p:nvSpPr>
          <p:cNvPr id="35849" name="Text Box 10"/>
          <p:cNvSpPr txBox="1">
            <a:spLocks noChangeArrowheads="1"/>
          </p:cNvSpPr>
          <p:nvPr/>
        </p:nvSpPr>
        <p:spPr bwMode="auto">
          <a:xfrm>
            <a:off x="2057400" y="4495800"/>
            <a:ext cx="5334000" cy="1200150"/>
          </a:xfrm>
          <a:prstGeom prst="rect">
            <a:avLst/>
          </a:prstGeom>
          <a:solidFill>
            <a:schemeClr val="bg1"/>
          </a:solidFill>
          <a:ln w="28575">
            <a:solidFill>
              <a:schemeClr val="tx1"/>
            </a:solidFill>
            <a:miter lim="800000"/>
            <a:headEnd/>
            <a:tailEnd/>
          </a:ln>
        </p:spPr>
        <p:txBody>
          <a:bodyPr>
            <a:spAutoFit/>
          </a:bodyPr>
          <a:lstStyle/>
          <a:p>
            <a:pPr algn="ctr">
              <a:spcBef>
                <a:spcPct val="50000"/>
              </a:spcBef>
              <a:defRPr/>
            </a:pPr>
            <a:r>
              <a:rPr lang="en-US" sz="3600" b="1" dirty="0">
                <a:latin typeface="+mn-lt"/>
              </a:rPr>
              <a:t>232</a:t>
            </a:r>
            <a:r>
              <a:rPr lang="en-US" sz="3600" dirty="0">
                <a:latin typeface="+mn-lt"/>
              </a:rPr>
              <a:t> </a:t>
            </a:r>
            <a:r>
              <a:rPr lang="en-US" sz="2000" dirty="0">
                <a:latin typeface="+mn-lt"/>
              </a:rPr>
              <a:t>Readjustment Counseling Centers</a:t>
            </a:r>
          </a:p>
          <a:p>
            <a:pPr algn="ctr">
              <a:spcBef>
                <a:spcPct val="50000"/>
              </a:spcBef>
              <a:defRPr/>
            </a:pPr>
            <a:r>
              <a:rPr lang="en-US" b="1" dirty="0">
                <a:latin typeface="+mn-lt"/>
              </a:rPr>
              <a:t>VET CENTERS</a:t>
            </a:r>
          </a:p>
        </p:txBody>
      </p:sp>
      <p:pic>
        <p:nvPicPr>
          <p:cNvPr id="5127" name="Picture 11" descr="vamc"/>
          <p:cNvPicPr>
            <a:picLocks noChangeAspect="1" noChangeArrowheads="1"/>
          </p:cNvPicPr>
          <p:nvPr/>
        </p:nvPicPr>
        <p:blipFill>
          <a:blip r:embed="rId4" cstate="print"/>
          <a:srcRect/>
          <a:stretch>
            <a:fillRect/>
          </a:stretch>
        </p:blipFill>
        <p:spPr bwMode="auto">
          <a:xfrm>
            <a:off x="5867400" y="1981200"/>
            <a:ext cx="2971800" cy="1981200"/>
          </a:xfrm>
          <a:prstGeom prst="rect">
            <a:avLst/>
          </a:prstGeom>
          <a:noFill/>
          <a:ln w="19050">
            <a:solidFill>
              <a:srgbClr val="FF9933"/>
            </a:solidFill>
            <a:miter lim="800000"/>
            <a:headEnd/>
            <a:tailEnd/>
          </a:ln>
        </p:spPr>
      </p:pic>
      <p:sp>
        <p:nvSpPr>
          <p:cNvPr id="35851" name="Text Box 12"/>
          <p:cNvSpPr txBox="1">
            <a:spLocks noChangeArrowheads="1"/>
          </p:cNvSpPr>
          <p:nvPr/>
        </p:nvSpPr>
        <p:spPr bwMode="auto">
          <a:xfrm>
            <a:off x="3124200" y="3124200"/>
            <a:ext cx="2971800" cy="1108075"/>
          </a:xfrm>
          <a:prstGeom prst="rect">
            <a:avLst/>
          </a:prstGeom>
          <a:solidFill>
            <a:schemeClr val="bg1"/>
          </a:solidFill>
          <a:ln w="28575">
            <a:solidFill>
              <a:schemeClr val="tx1"/>
            </a:solidFill>
            <a:miter lim="800000"/>
            <a:headEnd/>
            <a:tailEnd/>
          </a:ln>
        </p:spPr>
        <p:txBody>
          <a:bodyPr>
            <a:spAutoFit/>
          </a:bodyPr>
          <a:lstStyle/>
          <a:p>
            <a:pPr>
              <a:spcBef>
                <a:spcPct val="50000"/>
              </a:spcBef>
              <a:defRPr/>
            </a:pPr>
            <a:r>
              <a:rPr lang="en-US" sz="3600" b="1" dirty="0">
                <a:latin typeface="+mn-lt"/>
              </a:rPr>
              <a:t>          134</a:t>
            </a:r>
            <a:r>
              <a:rPr lang="en-US" sz="2800" dirty="0">
                <a:latin typeface="+mn-lt"/>
              </a:rPr>
              <a:t> </a:t>
            </a:r>
          </a:p>
          <a:p>
            <a:pPr algn="ctr">
              <a:spcBef>
                <a:spcPct val="50000"/>
              </a:spcBef>
              <a:defRPr/>
            </a:pPr>
            <a:r>
              <a:rPr lang="en-US" sz="2000" dirty="0">
                <a:latin typeface="+mn-lt"/>
              </a:rPr>
              <a:t>Community Living Centers</a:t>
            </a:r>
          </a:p>
        </p:txBody>
      </p:sp>
      <p:sp>
        <p:nvSpPr>
          <p:cNvPr id="35852" name="Text Box 13"/>
          <p:cNvSpPr txBox="1">
            <a:spLocks noChangeArrowheads="1"/>
          </p:cNvSpPr>
          <p:nvPr/>
        </p:nvSpPr>
        <p:spPr bwMode="auto">
          <a:xfrm>
            <a:off x="2133600" y="1600200"/>
            <a:ext cx="5181600" cy="954088"/>
          </a:xfrm>
          <a:prstGeom prst="rect">
            <a:avLst/>
          </a:prstGeom>
          <a:solidFill>
            <a:schemeClr val="bg1"/>
          </a:solidFill>
          <a:ln w="28575">
            <a:solidFill>
              <a:schemeClr val="tx1"/>
            </a:solidFill>
            <a:miter lim="800000"/>
            <a:headEnd/>
            <a:tailEnd/>
          </a:ln>
        </p:spPr>
        <p:txBody>
          <a:bodyPr>
            <a:spAutoFit/>
          </a:bodyPr>
          <a:lstStyle/>
          <a:p>
            <a:pPr algn="ctr">
              <a:spcBef>
                <a:spcPct val="50000"/>
              </a:spcBef>
              <a:defRPr/>
            </a:pPr>
            <a:r>
              <a:rPr lang="en-US" sz="3600" b="1" dirty="0">
                <a:latin typeface="+mn-lt"/>
              </a:rPr>
              <a:t>956</a:t>
            </a:r>
            <a:r>
              <a:rPr lang="en-US" sz="2800" dirty="0">
                <a:latin typeface="+mn-lt"/>
              </a:rPr>
              <a:t> </a:t>
            </a:r>
            <a:r>
              <a:rPr lang="en-US" sz="2000" dirty="0">
                <a:latin typeface="+mn-lt"/>
              </a:rPr>
              <a:t>Clinics (Hospital, Community-Based, Independent and Mobile)</a:t>
            </a:r>
          </a:p>
        </p:txBody>
      </p:sp>
      <p:sp>
        <p:nvSpPr>
          <p:cNvPr id="2" name="TextBox 1"/>
          <p:cNvSpPr txBox="1"/>
          <p:nvPr/>
        </p:nvSpPr>
        <p:spPr>
          <a:xfrm>
            <a:off x="0" y="803564"/>
            <a:ext cx="3429000" cy="369332"/>
          </a:xfrm>
          <a:prstGeom prst="rect">
            <a:avLst/>
          </a:prstGeom>
          <a:solidFill>
            <a:schemeClr val="bg1"/>
          </a:solidFill>
        </p:spPr>
        <p:txBody>
          <a:bodyPr wrap="square" rtlCol="0">
            <a:spAutoFit/>
          </a:bodyPr>
          <a:lstStyle/>
          <a:p>
            <a:endParaRPr 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chor="ctr">
            <a:normAutofit/>
          </a:bodyPr>
          <a:lstStyle/>
          <a:p>
            <a:pPr algn="ctr" eaLnBrk="1" hangingPunct="1"/>
            <a:r>
              <a:rPr lang="en-US" sz="4000" dirty="0" smtClean="0"/>
              <a:t>Bedford VAMC</a:t>
            </a:r>
          </a:p>
        </p:txBody>
      </p:sp>
      <p:pic>
        <p:nvPicPr>
          <p:cNvPr id="6" name="Content Placeholder 4" descr="rotate1_VISN1_BedfordVAMC.jpg"/>
          <p:cNvPicPr>
            <a:picLocks noGrp="1" noChangeAspect="1"/>
          </p:cNvPicPr>
          <p:nvPr>
            <p:ph sz="quarter" idx="10"/>
          </p:nvPr>
        </p:nvPicPr>
        <p:blipFill>
          <a:blip r:embed="rId3" cstate="print"/>
          <a:stretch>
            <a:fillRect/>
          </a:stretch>
        </p:blipFill>
        <p:spPr>
          <a:xfrm>
            <a:off x="563880" y="2209800"/>
            <a:ext cx="8046720" cy="3352800"/>
          </a:xfrm>
        </p:spPr>
      </p:pic>
      <p:sp>
        <p:nvSpPr>
          <p:cNvPr id="5" name="Rectangle 4"/>
          <p:cNvSpPr/>
          <p:nvPr/>
        </p:nvSpPr>
        <p:spPr>
          <a:xfrm>
            <a:off x="5638800" y="1752600"/>
            <a:ext cx="2514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ts val="0"/>
              </a:spcBef>
            </a:pPr>
            <a:r>
              <a:rPr lang="en-US" sz="1700" b="1" dirty="0" smtClean="0"/>
              <a:t>Bedford VAMC</a:t>
            </a:r>
          </a:p>
          <a:p>
            <a:pPr eaLnBrk="1" hangingPunct="1">
              <a:spcBef>
                <a:spcPts val="0"/>
              </a:spcBef>
              <a:buNone/>
            </a:pPr>
            <a:r>
              <a:rPr lang="en-US" sz="1700" b="1" dirty="0" smtClean="0"/>
              <a:t>200 Springs Road</a:t>
            </a:r>
          </a:p>
          <a:p>
            <a:pPr eaLnBrk="1" hangingPunct="1">
              <a:spcBef>
                <a:spcPts val="0"/>
              </a:spcBef>
              <a:buNone/>
            </a:pPr>
            <a:r>
              <a:rPr lang="en-US" sz="1700" b="1" dirty="0" smtClean="0"/>
              <a:t>Bedford, MA 01730</a:t>
            </a:r>
          </a:p>
          <a:p>
            <a:pPr eaLnBrk="1" hangingPunct="1">
              <a:spcBef>
                <a:spcPts val="0"/>
              </a:spcBef>
              <a:buNone/>
            </a:pPr>
            <a:r>
              <a:rPr lang="en-US" sz="1700" b="1" dirty="0" smtClean="0"/>
              <a:t>(781) 687-2000</a:t>
            </a:r>
          </a:p>
        </p:txBody>
      </p:sp>
    </p:spTree>
    <p:extLst>
      <p:ext uri="{BB962C8B-B14F-4D97-AF65-F5344CB8AC3E}">
        <p14:creationId xmlns:p14="http://schemas.microsoft.com/office/powerpoint/2010/main" val="613822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sz="3200" dirty="0" smtClean="0"/>
              <a:t>About the Bedford VAMC</a:t>
            </a:r>
          </a:p>
        </p:txBody>
      </p:sp>
      <p:sp>
        <p:nvSpPr>
          <p:cNvPr id="6147" name="Content Placeholder 2"/>
          <p:cNvSpPr>
            <a:spLocks noGrp="1"/>
          </p:cNvSpPr>
          <p:nvPr>
            <p:ph sz="quarter" idx="10"/>
          </p:nvPr>
        </p:nvSpPr>
        <p:spPr>
          <a:xfrm>
            <a:off x="457200" y="1752600"/>
            <a:ext cx="8229600" cy="4572000"/>
          </a:xfrm>
        </p:spPr>
        <p:txBody>
          <a:bodyPr/>
          <a:lstStyle/>
          <a:p>
            <a:pPr eaLnBrk="1" hangingPunct="1"/>
            <a:r>
              <a:rPr lang="en-US" sz="2200" dirty="0" smtClean="0"/>
              <a:t>Serves about </a:t>
            </a:r>
            <a:r>
              <a:rPr lang="en-US" sz="2200" dirty="0" smtClean="0"/>
              <a:t>15,000 Veterans</a:t>
            </a:r>
            <a:endParaRPr lang="en-US" sz="2200" dirty="0" smtClean="0"/>
          </a:p>
          <a:p>
            <a:pPr eaLnBrk="1" hangingPunct="1"/>
            <a:r>
              <a:rPr lang="en-US" sz="2200" dirty="0" smtClean="0"/>
              <a:t>Medical Center: The </a:t>
            </a:r>
            <a:r>
              <a:rPr lang="en-US" sz="2200" dirty="0"/>
              <a:t>Edith Nourse Rogers Memorial Veterans Hospital in Bedford, </a:t>
            </a:r>
            <a:r>
              <a:rPr lang="en-US" sz="2200" dirty="0" smtClean="0"/>
              <a:t>MA</a:t>
            </a:r>
          </a:p>
          <a:p>
            <a:pPr lvl="1" eaLnBrk="1" hangingPunct="1"/>
            <a:r>
              <a:rPr lang="en-US" sz="2000" dirty="0" smtClean="0"/>
              <a:t>Ambulatory Care</a:t>
            </a:r>
          </a:p>
          <a:p>
            <a:pPr lvl="1" eaLnBrk="1" hangingPunct="1"/>
            <a:r>
              <a:rPr lang="en-US" sz="2000" dirty="0" smtClean="0"/>
              <a:t>Mental Health</a:t>
            </a:r>
          </a:p>
          <a:p>
            <a:pPr lvl="1" eaLnBrk="1" hangingPunct="1"/>
            <a:r>
              <a:rPr lang="en-US" sz="2000" dirty="0" smtClean="0"/>
              <a:t>Palliative </a:t>
            </a:r>
            <a:r>
              <a:rPr lang="en-US" sz="2000" dirty="0"/>
              <a:t>&amp; Hospice </a:t>
            </a:r>
            <a:r>
              <a:rPr lang="en-US" sz="2000" dirty="0" smtClean="0"/>
              <a:t>Care</a:t>
            </a:r>
          </a:p>
          <a:p>
            <a:pPr lvl="1" eaLnBrk="1" hangingPunct="1"/>
            <a:r>
              <a:rPr lang="en-US" sz="2000" dirty="0" smtClean="0"/>
              <a:t>Sensory </a:t>
            </a:r>
            <a:r>
              <a:rPr lang="en-US" sz="2000" dirty="0"/>
              <a:t>and Physical </a:t>
            </a:r>
            <a:r>
              <a:rPr lang="en-US" sz="2000" dirty="0" smtClean="0"/>
              <a:t>Rehabilitation</a:t>
            </a:r>
          </a:p>
          <a:p>
            <a:pPr lvl="1" eaLnBrk="1" hangingPunct="1"/>
            <a:r>
              <a:rPr lang="en-US" sz="2000" dirty="0" smtClean="0"/>
              <a:t>Geriatrics </a:t>
            </a:r>
            <a:r>
              <a:rPr lang="en-US" sz="2000" dirty="0"/>
              <a:t>&amp; Extended </a:t>
            </a:r>
            <a:r>
              <a:rPr lang="en-US" sz="2000" dirty="0" smtClean="0"/>
              <a:t>Care</a:t>
            </a:r>
          </a:p>
          <a:p>
            <a:pPr lvl="1" eaLnBrk="1" hangingPunct="1"/>
            <a:r>
              <a:rPr lang="en-US" sz="2000" dirty="0" smtClean="0"/>
              <a:t>Primary Care</a:t>
            </a:r>
          </a:p>
          <a:p>
            <a:pPr eaLnBrk="1" hangingPunct="1"/>
            <a:r>
              <a:rPr lang="en-US" sz="2200" dirty="0" smtClean="0"/>
              <a:t>CBOCs (Community Based Outpatient Clinics)</a:t>
            </a:r>
            <a:endParaRPr lang="en-US" sz="2000" dirty="0" smtClean="0"/>
          </a:p>
          <a:p>
            <a:pPr lvl="1" eaLnBrk="1" hangingPunct="1"/>
            <a:r>
              <a:rPr lang="en-US" sz="2000" dirty="0" smtClean="0"/>
              <a:t>Gloucester</a:t>
            </a:r>
            <a:r>
              <a:rPr lang="en-US" sz="2000" dirty="0" smtClean="0"/>
              <a:t>, Haverhill, Lynn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0D7ACC1BF7E44C8C037FB2C1F56808" ma:contentTypeVersion="0" ma:contentTypeDescription="Create a new document." ma:contentTypeScope="" ma:versionID="45caecfa3374ac40f965f09348c4778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55F9A1B-24A6-4B79-A4C5-508E61966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206A597-5E16-47D4-9A74-3B96EA6F8F93}">
  <ds:schemaRefs>
    <ds:schemaRef ds:uri="http://schemas.microsoft.com/office/2006/metadata/longProperties"/>
  </ds:schemaRefs>
</ds:datastoreItem>
</file>

<file path=customXml/itemProps3.xml><?xml version="1.0" encoding="utf-8"?>
<ds:datastoreItem xmlns:ds="http://schemas.openxmlformats.org/officeDocument/2006/customXml" ds:itemID="{19382D9E-116B-49C5-9C02-DFDB76571992}">
  <ds:schemaRefs>
    <ds:schemaRef ds:uri="http://schemas.microsoft.com/sharepoint/v3/contenttype/forms"/>
  </ds:schemaRefs>
</ds:datastoreItem>
</file>

<file path=customXml/itemProps4.xml><?xml version="1.0" encoding="utf-8"?>
<ds:datastoreItem xmlns:ds="http://schemas.openxmlformats.org/officeDocument/2006/customXml" ds:itemID="{08E91698-E669-4A35-8F25-B0A1C64DD2F6}">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2505</TotalTime>
  <Words>1529</Words>
  <Application>Microsoft Office PowerPoint</Application>
  <PresentationFormat>On-screen Show (4:3)</PresentationFormat>
  <Paragraphs>245</Paragraphs>
  <Slides>30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Acrobat Document</vt:lpstr>
      <vt:lpstr>Partnering to Improve Veterans’ Health Care</vt:lpstr>
      <vt:lpstr>Why have we asked  for your time today?</vt:lpstr>
      <vt:lpstr>PowerPoint Presentation</vt:lpstr>
      <vt:lpstr>What Do We Hope to Accomplish Today?</vt:lpstr>
      <vt:lpstr>About the Department of Veterans Affairs</vt:lpstr>
      <vt:lpstr>What is the VHA?</vt:lpstr>
      <vt:lpstr>PowerPoint Presentation</vt:lpstr>
      <vt:lpstr>Bedford VAMC</vt:lpstr>
      <vt:lpstr>About the Bedford VAMC</vt:lpstr>
      <vt:lpstr>Our Purpose: To Provide Excellent  Patient-Centered Care for Veterans </vt:lpstr>
      <vt:lpstr>Starting point:  Ask your patients…</vt:lpstr>
      <vt:lpstr>About VHA Primary Care</vt:lpstr>
      <vt:lpstr>PowerPoint Presentation</vt:lpstr>
      <vt:lpstr>What do VHA Patients Pay for?</vt:lpstr>
      <vt:lpstr>Why is there Co-Managed Care?</vt:lpstr>
      <vt:lpstr>Co-Management Challenges</vt:lpstr>
      <vt:lpstr>Medications and Equipment</vt:lpstr>
      <vt:lpstr>VHA Providers use the VHA Formulary</vt:lpstr>
      <vt:lpstr>Example: Preferred  Medications</vt:lpstr>
      <vt:lpstr>How Do I Contact Bedford VA for Records?</vt:lpstr>
      <vt:lpstr>How Do I Transfer a Veteran Patient  to Bedford VA?</vt:lpstr>
      <vt:lpstr>Bedford VA- Contacts</vt:lpstr>
      <vt:lpstr>PowerPoint Presentation</vt:lpstr>
      <vt:lpstr>What will VHA pay for at non-VHA sites?</vt:lpstr>
      <vt:lpstr>For More In-Depth Information: The 3-Hour Workshop</vt:lpstr>
      <vt:lpstr>Clinical Pearls</vt:lpstr>
      <vt:lpstr>Resources for Health Professionals</vt:lpstr>
      <vt:lpstr>How to Contact Us</vt:lpstr>
      <vt:lpstr>Questions &amp; Answers</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TITLE</dc:title>
  <dc:creator>vhawrjleep</dc:creator>
  <cp:lastModifiedBy>Shirley, Eric A.</cp:lastModifiedBy>
  <cp:revision>210</cp:revision>
  <cp:lastPrinted>2012-11-06T19:05:47Z</cp:lastPrinted>
  <dcterms:created xsi:type="dcterms:W3CDTF">2012-10-23T18:43:23Z</dcterms:created>
  <dcterms:modified xsi:type="dcterms:W3CDTF">2013-11-25T19:16:05Z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0x010100740D7ACC1BF7E44C8C037FB2C1F56808</vt:lpwstr>
  </property>
  <property fmtid="{D5CDD505-2E9C-101B-9397-08002B2CF9AE}" pid="4" name="Priority">
    <vt:lpwstr>0</vt:lpwstr>
  </property>
</Properties>
</file>