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7"/>
  </p:notesMasterIdLst>
  <p:handoutMasterIdLst>
    <p:handoutMasterId r:id="rId38"/>
  </p:handoutMasterIdLst>
  <p:sldIdLst>
    <p:sldId id="256" r:id="rId6"/>
    <p:sldId id="306" r:id="rId7"/>
    <p:sldId id="319" r:id="rId8"/>
    <p:sldId id="298" r:id="rId9"/>
    <p:sldId id="270" r:id="rId10"/>
    <p:sldId id="320" r:id="rId11"/>
    <p:sldId id="269" r:id="rId12"/>
    <p:sldId id="326" r:id="rId13"/>
    <p:sldId id="325" r:id="rId14"/>
    <p:sldId id="312" r:id="rId15"/>
    <p:sldId id="268" r:id="rId16"/>
    <p:sldId id="277" r:id="rId17"/>
    <p:sldId id="311" r:id="rId18"/>
    <p:sldId id="302" r:id="rId19"/>
    <p:sldId id="313" r:id="rId20"/>
    <p:sldId id="262" r:id="rId21"/>
    <p:sldId id="275" r:id="rId22"/>
    <p:sldId id="314" r:id="rId23"/>
    <p:sldId id="321" r:id="rId24"/>
    <p:sldId id="304" r:id="rId25"/>
    <p:sldId id="327" r:id="rId26"/>
    <p:sldId id="315" r:id="rId27"/>
    <p:sldId id="305" r:id="rId28"/>
    <p:sldId id="328" r:id="rId29"/>
    <p:sldId id="318" r:id="rId30"/>
    <p:sldId id="263" r:id="rId31"/>
    <p:sldId id="294" r:id="rId32"/>
    <p:sldId id="293" r:id="rId33"/>
    <p:sldId id="266" r:id="rId34"/>
    <p:sldId id="317" r:id="rId35"/>
    <p:sldId id="310" r:id="rId3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ela W Lee" initials="PW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76353" autoAdjust="0"/>
  </p:normalViewPr>
  <p:slideViewPr>
    <p:cSldViewPr>
      <p:cViewPr varScale="1">
        <p:scale>
          <a:sx n="70" d="100"/>
          <a:sy n="70" d="100"/>
        </p:scale>
        <p:origin x="-150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EA7957A-8352-4B43-B4C3-D5369A6FE57A}" type="datetimeFigureOut">
              <a:rPr lang="en-US" smtClean="0"/>
              <a:pPr/>
              <a:t>11/25/2013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6E77DA9-ED96-4FDC-BA2E-0689A7B84C42}" type="slidenum">
              <a:rPr lang="en-US" smtClean="0"/>
              <a:pPr/>
              <a:t>‹#›</a:t>
            </a:fld>
            <a:endParaRPr lang="en-US"/>
          </a:p>
        </p:txBody>
      </p:sp>
    </p:spTree>
    <p:extLst>
      <p:ext uri="{BB962C8B-B14F-4D97-AF65-F5344CB8AC3E}">
        <p14:creationId xmlns:p14="http://schemas.microsoft.com/office/powerpoint/2010/main" val="3027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5CDDE9A-7379-49ED-9ECD-12062A2F0421}" type="datetimeFigureOut">
              <a:rPr lang="en-US"/>
              <a:pPr>
                <a:defRPr/>
              </a:pPr>
              <a:t>11/25/2013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76DA25D-C111-4440-941B-1C909E148F88}" type="slidenum">
              <a:rPr lang="en-US"/>
              <a:pPr>
                <a:defRPr/>
              </a:pPr>
              <a:t>‹#›</a:t>
            </a:fld>
            <a:endParaRPr lang="en-US"/>
          </a:p>
        </p:txBody>
      </p:sp>
    </p:spTree>
    <p:extLst>
      <p:ext uri="{BB962C8B-B14F-4D97-AF65-F5344CB8AC3E}">
        <p14:creationId xmlns:p14="http://schemas.microsoft.com/office/powerpoint/2010/main" val="2117939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smtClean="0">
                <a:solidFill>
                  <a:srgbClr val="FF0000"/>
                </a:solidFill>
              </a:rPr>
              <a:t>stress VA is a health care system, not a pharmacy</a:t>
            </a:r>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is</a:t>
            </a:r>
            <a:r>
              <a:rPr lang="en-US" baseline="0" dirty="0" smtClean="0"/>
              <a:t> too small but may be useful as way to talk briefly about MHV</a:t>
            </a:r>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Business hours ( Monday-Friday 8am-4:30 pm) vs. after hours for admissions:</a:t>
            </a:r>
          </a:p>
          <a:p>
            <a:endParaRPr lang="en-US" dirty="0" smtClean="0"/>
          </a:p>
          <a:p>
            <a:pPr marL="228600" indent="-228600">
              <a:buAutoNum type="arabicPeriod"/>
            </a:pPr>
            <a:r>
              <a:rPr lang="en-US" dirty="0" smtClean="0"/>
              <a:t>During regular business hours: if Emergent-call 911 for an ambulance to transport to the nearest ER</a:t>
            </a:r>
          </a:p>
          <a:p>
            <a:pPr marL="228600" indent="-228600">
              <a:buNone/>
            </a:pPr>
            <a:r>
              <a:rPr lang="en-US" dirty="0" smtClean="0"/>
              <a:t>2. If non-emergent-call “urgent care” x1037 and inform the AOD(administrator of the Day) that a patient is coming. The</a:t>
            </a:r>
            <a:r>
              <a:rPr lang="en-US" baseline="0" dirty="0" smtClean="0"/>
              <a:t> AOD will then inform triage.</a:t>
            </a:r>
          </a:p>
          <a:p>
            <a:pPr marL="228600" indent="-228600">
              <a:buNone/>
            </a:pPr>
            <a:r>
              <a:rPr lang="en-US" baseline="0" dirty="0" smtClean="0"/>
              <a:t>3. If mental health issues, call the AOD to inform them a patient is coming .The AOD will inform the mental health team in urgent care where the patient will be triaged. Any patient sent for mental health concerns should be medically cleared and the POD and the AOD need to be sure we can meet the patient’s care needs and we have an available bed.</a:t>
            </a:r>
          </a:p>
          <a:p>
            <a:pPr marL="228600" indent="-228600">
              <a:buNone/>
            </a:pPr>
            <a:r>
              <a:rPr lang="en-US" baseline="0" dirty="0" smtClean="0"/>
              <a:t>4. Inform family/significant others that the Veteran is being sent to the Northampton site for evaluation.</a:t>
            </a:r>
          </a:p>
          <a:p>
            <a:pPr marL="228600" indent="-228600">
              <a:buNone/>
            </a:pPr>
            <a:endParaRPr lang="en-US" baseline="0" dirty="0" smtClean="0"/>
          </a:p>
          <a:p>
            <a:pPr marL="228600" indent="-228600">
              <a:buNone/>
            </a:pPr>
            <a:r>
              <a:rPr lang="en-US" baseline="0" dirty="0" smtClean="0"/>
              <a:t>After regular business hours, weekends and holidays:</a:t>
            </a:r>
          </a:p>
          <a:p>
            <a:pPr marL="228600" indent="-228600">
              <a:buNone/>
            </a:pPr>
            <a:endParaRPr lang="en-US" baseline="0" dirty="0" smtClean="0"/>
          </a:p>
          <a:p>
            <a:pPr marL="228600" indent="-228600">
              <a:buAutoNum type="arabicPeriod"/>
            </a:pPr>
            <a:r>
              <a:rPr lang="en-US" baseline="0" dirty="0" smtClean="0"/>
              <a:t>If emergent-call 911 and send to local ER.</a:t>
            </a:r>
          </a:p>
          <a:p>
            <a:pPr marL="228600" indent="-228600">
              <a:buAutoNum type="arabicPeriod"/>
            </a:pPr>
            <a:endParaRPr lang="en-US" baseline="0" dirty="0" smtClean="0"/>
          </a:p>
          <a:p>
            <a:pPr marL="228600" indent="-228600">
              <a:buAutoNum type="arabicPeriod" startAt="2"/>
            </a:pPr>
            <a:r>
              <a:rPr lang="en-US" dirty="0" smtClean="0"/>
              <a:t>If non-emergent-send</a:t>
            </a:r>
            <a:r>
              <a:rPr lang="en-US" baseline="0" dirty="0" smtClean="0"/>
              <a:t> patient to “urgent” care at Northampton site for evaluation by the MOD(Medical Officer of the Day). Call extension 2461 to inform the AOD that a patient is being sent for evaluation(this is if the patient is coming from home or the community with a non-emergent issue.</a:t>
            </a:r>
          </a:p>
          <a:p>
            <a:pPr marL="228600" indent="-228600">
              <a:buAutoNum type="arabicPeriod" startAt="2"/>
            </a:pPr>
            <a:endParaRPr lang="en-US" baseline="0" dirty="0" smtClean="0"/>
          </a:p>
          <a:p>
            <a:pPr marL="228600" indent="-228600">
              <a:buNone/>
            </a:pPr>
            <a:r>
              <a:rPr lang="en-US" baseline="0" dirty="0" smtClean="0"/>
              <a:t>3. If a mental health issue-the MOD will contact the POD(Psychiatrist of the Day) for evaluation and consultation. If the patient needs admission to the psychiatric unit, admission is approved by the POD and the MOD if the POD is not on duty or on </a:t>
            </a:r>
            <a:r>
              <a:rPr lang="en-US" baseline="0" dirty="0" err="1" smtClean="0"/>
              <a:t>station.If</a:t>
            </a:r>
            <a:r>
              <a:rPr lang="en-US" baseline="0" dirty="0" smtClean="0"/>
              <a:t> medical </a:t>
            </a:r>
            <a:r>
              <a:rPr lang="en-US" baseline="0" dirty="0" err="1" smtClean="0"/>
              <a:t>issues,the</a:t>
            </a:r>
            <a:r>
              <a:rPr lang="en-US" baseline="0" dirty="0" smtClean="0"/>
              <a:t> Urgent care medical doctor needs to approve.</a:t>
            </a:r>
          </a:p>
          <a:p>
            <a:pPr marL="228600" indent="-228600">
              <a:buAutoNum type="arabicPeriod" startAt="2"/>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 </a:t>
            </a:r>
            <a:r>
              <a:rPr lang="en-US" dirty="0" smtClean="0"/>
              <a:t>If non-emergent-call “urgent care” x1037 and inform the AOD(administrator of the Day) that a patient is coming. The</a:t>
            </a:r>
            <a:r>
              <a:rPr lang="en-US" baseline="0" dirty="0" smtClean="0"/>
              <a:t> AOD will then inform triage.</a:t>
            </a:r>
          </a:p>
          <a:p>
            <a:pPr marL="228600" indent="-228600">
              <a:buNone/>
            </a:pPr>
            <a:endParaRPr lang="en-US" baseline="0" dirty="0" smtClean="0"/>
          </a:p>
          <a:p>
            <a:pPr marL="228600" indent="-228600">
              <a:buNone/>
            </a:pPr>
            <a:r>
              <a:rPr lang="en-US" baseline="0" dirty="0" smtClean="0"/>
              <a:t>If mental health issues, call the AOD to inform them a patient is coming .The AOD will inform the mental health team in urgent care where the patient will be triaged. Any patient sent for mental health concerns should be medically cleared and the POD and the AOD need to be sure we can meet the patient’s care needs and we have an available bed.</a:t>
            </a:r>
          </a:p>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VEHU  Classes?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Clinical Training available to community?</a:t>
            </a:r>
          </a:p>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28</a:t>
            </a:fld>
            <a:endParaRPr lang="en-US"/>
          </a:p>
        </p:txBody>
      </p:sp>
    </p:spTree>
    <p:extLst>
      <p:ext uri="{BB962C8B-B14F-4D97-AF65-F5344CB8AC3E}">
        <p14:creationId xmlns:p14="http://schemas.microsoft.com/office/powerpoint/2010/main" val="378120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0000"/>
                </a:solidFill>
              </a:rPr>
              <a:t>Comment “When in doubt, call the case manager”</a:t>
            </a:r>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0000"/>
                </a:solidFill>
              </a:rPr>
              <a:t>Comment: Say, “we may not know all the answers but we will point you in the right direction”</a:t>
            </a:r>
          </a:p>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D8E0EC-4BCB-410C-8D2D-7566A4D98730}" type="slidenum">
              <a:rPr lang="en-US">
                <a:solidFill>
                  <a:srgbClr val="000000"/>
                </a:solidFill>
              </a:rPr>
              <a:pPr fontAlgn="base">
                <a:spcBef>
                  <a:spcPct val="0"/>
                </a:spcBef>
                <a:spcAft>
                  <a:spcPct val="0"/>
                </a:spcAft>
              </a:pPr>
              <a:t>31</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Anticipating the return of many Veterans </a:t>
            </a:r>
            <a:r>
              <a:rPr lang="en-US" baseline="0" dirty="0" smtClean="0"/>
              <a:t>to our communities, many of whom will get care in the community as well as at their local VHA.</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Acknowledge that VA hasn’t always done a good job collaborating with community physicians and hospitals.</a:t>
            </a:r>
          </a:p>
          <a:p>
            <a:r>
              <a:rPr lang="en-US" baseline="0" dirty="0" smtClean="0"/>
              <a:t>We would like to open a conversation about how we can collaborate better to manage care for our shared Veteran patients.</a:t>
            </a:r>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Most of the attention</a:t>
            </a:r>
            <a:r>
              <a:rPr lang="en-US" baseline="0" dirty="0" smtClean="0"/>
              <a:t> currently goes to those involved with wars in Iraq and Afghanistan, but VA treats Veterans of all ages and from all conflicts.</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D8E0EC-4BCB-410C-8D2D-7566A4D98730}" type="slidenum">
              <a:rPr lang="en-US">
                <a:solidFill>
                  <a:srgbClr val="000000"/>
                </a:solidFill>
              </a:rPr>
              <a:pPr fontAlgn="base">
                <a:spcBef>
                  <a:spcPct val="0"/>
                </a:spcBef>
                <a:spcAft>
                  <a:spcPct val="0"/>
                </a:spcAft>
              </a:pPr>
              <a:t>3</a:t>
            </a:fld>
            <a:endParaRPr lang="en-US"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FC8D9FAE-11B9-4352-9E77-1ED945229A54}"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Third leg on Federally Funded healthcare stool</a:t>
            </a:r>
          </a:p>
        </p:txBody>
      </p:sp>
      <p:sp>
        <p:nvSpPr>
          <p:cNvPr id="4" name="Slide Number Placeholder 3"/>
          <p:cNvSpPr>
            <a:spLocks noGrp="1"/>
          </p:cNvSpPr>
          <p:nvPr>
            <p:ph type="sldNum" sz="quarter" idx="5"/>
          </p:nvPr>
        </p:nvSpPr>
        <p:spPr/>
        <p:txBody>
          <a:bodyPr/>
          <a:lstStyle/>
          <a:p>
            <a:pPr>
              <a:defRPr/>
            </a:pPr>
            <a:fld id="{FC8D9FAE-11B9-4352-9E77-1ED945229A5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p:txBody>
          <a:bodyPr/>
          <a:lstStyle/>
          <a:p>
            <a:pPr>
              <a:defRPr/>
            </a:pPr>
            <a:fld id="{D7A41D17-5064-4220-A6A4-9F6BC1EFBF93}" type="slidenum">
              <a:rPr lang="en-US" smtClean="0">
                <a:ea typeface="ＭＳ Ｐゴシック"/>
                <a:cs typeface="ＭＳ Ｐゴシック"/>
              </a:rPr>
              <a:pPr>
                <a:defRPr/>
              </a:pPr>
              <a:t>7</a:t>
            </a:fld>
            <a:endParaRPr lang="en-US" dirty="0" smtClean="0">
              <a:ea typeface="ＭＳ Ｐゴシック"/>
              <a:cs typeface="ＭＳ Ｐゴシック"/>
            </a:endParaRPr>
          </a:p>
        </p:txBody>
      </p:sp>
      <p:sp>
        <p:nvSpPr>
          <p:cNvPr id="19459" name="Rectangle 7"/>
          <p:cNvSpPr txBox="1">
            <a:spLocks noGrp="1" noChangeArrowheads="1"/>
          </p:cNvSpPr>
          <p:nvPr/>
        </p:nvSpPr>
        <p:spPr bwMode="auto">
          <a:xfrm>
            <a:off x="3884613" y="8828352"/>
            <a:ext cx="2971800" cy="466434"/>
          </a:xfrm>
          <a:prstGeom prst="rect">
            <a:avLst/>
          </a:prstGeom>
          <a:noFill/>
          <a:ln w="9525">
            <a:noFill/>
            <a:miter lim="800000"/>
            <a:headEnd/>
            <a:tailEnd/>
          </a:ln>
        </p:spPr>
        <p:txBody>
          <a:bodyPr lIns="93171" tIns="46586" rIns="93171" bIns="46586" anchor="b"/>
          <a:lstStyle/>
          <a:p>
            <a:pPr algn="r" defTabSz="930275"/>
            <a:fld id="{1CD99FC4-27AF-4652-BA22-AB6CFB4B08D9}" type="slidenum">
              <a:rPr lang="en-US" sz="1200"/>
              <a:pPr algn="r" defTabSz="930275"/>
              <a:t>7</a:t>
            </a:fld>
            <a:endParaRPr lang="en-US" sz="1200" dirty="0"/>
          </a:p>
        </p:txBody>
      </p:sp>
      <p:sp>
        <p:nvSpPr>
          <p:cNvPr id="1946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61" name="Rectangle 3"/>
          <p:cNvSpPr>
            <a:spLocks noGrp="1" noChangeArrowheads="1"/>
          </p:cNvSpPr>
          <p:nvPr>
            <p:ph type="body" idx="1"/>
          </p:nvPr>
        </p:nvSpPr>
        <p:spPr bwMode="auto">
          <a:xfrm>
            <a:off x="685800" y="4417404"/>
            <a:ext cx="5486400" cy="4181766"/>
          </a:xfrm>
          <a:noFill/>
          <a:ln>
            <a:solidFill>
              <a:srgbClr val="000000"/>
            </a:solidFill>
            <a:miter lim="800000"/>
            <a:headEnd/>
            <a:tailEnd/>
          </a:ln>
        </p:spPr>
        <p:txBody>
          <a:bodyPr wrap="square" lIns="93171" tIns="46586" rIns="93171" bIns="46586"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2000" b="1" dirty="0" smtClean="0">
                <a:solidFill>
                  <a:srgbClr val="FF0000"/>
                </a:solidFill>
              </a:rPr>
              <a:t>Comment: Need to give explanation of what these things are…what is a Vet Center, etc.</a:t>
            </a:r>
          </a:p>
          <a:p>
            <a:pPr eaLnBrk="1" hangingPunct="1"/>
            <a:endParaRPr lang="en-US" sz="2000" dirty="0" smtClean="0">
              <a:latin typeface="Times" pitchFamily="18" charset="0"/>
            </a:endParaRPr>
          </a:p>
          <a:p>
            <a:pPr eaLnBrk="1" hangingPunct="1">
              <a:lnSpc>
                <a:spcPct val="80000"/>
              </a:lnSpc>
            </a:pPr>
            <a:endParaRPr lang="en-US" sz="2000" dirty="0"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B4B307EC-77BF-4796-91C0-4106D015B5C6}" type="slidenum">
              <a:rPr lang="en-US" smtClean="0"/>
              <a:pPr>
                <a:defRPr/>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0F3F82-EE7B-4355-98AE-453D5CC31E54}" type="slidenum">
              <a:rPr lang="en-US" smtClean="0">
                <a:solidFill>
                  <a:srgbClr val="000000"/>
                </a:solidFill>
              </a:rPr>
              <a:pPr fontAlgn="base">
                <a:spcBef>
                  <a:spcPct val="0"/>
                </a:spcBef>
                <a:spcAft>
                  <a:spcPct val="0"/>
                </a:spcAft>
                <a:defRPr/>
              </a:pPr>
              <a:t>13</a:t>
            </a:fld>
            <a:endParaRPr lang="en-US" dirty="0" smtClean="0">
              <a:solidFill>
                <a:srgbClr val="000000"/>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lIns="91435" tIns="45718" rIns="91435" bIns="45718"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defRPr/>
            </a:pPr>
            <a:r>
              <a:rPr lang="en-US" sz="1200" i="1" dirty="0" smtClean="0">
                <a:solidFill>
                  <a:srgbClr val="FF0000"/>
                </a:solidFill>
              </a:rPr>
              <a:t>Comments: There are different issues for outpatient providers vs. hospitalists/ED. Need 2 distinct presentations</a:t>
            </a:r>
          </a:p>
          <a:p>
            <a:pPr marL="0" indent="0" eaLnBrk="1" hangingPunct="1">
              <a:buNone/>
              <a:defRPr/>
            </a:pPr>
            <a:r>
              <a:rPr lang="en-US" sz="1200" i="1" dirty="0" smtClean="0">
                <a:solidFill>
                  <a:srgbClr val="FF0000"/>
                </a:solidFill>
              </a:rPr>
              <a:t>Reinforce idea of the POC at VA (i.e. case manager) who can best address these issues in a timely and appropriate way</a:t>
            </a:r>
          </a:p>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ACAA27-5DE8-4E31-9084-5BDE83F0881C}"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575696-E574-4812-8D96-D745C49587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5E7FC-9F9B-409E-B243-E5CA4A38FA2A}"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571D6D-5430-4962-BC83-B29D3C2E4E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9E2BC3-97D1-475E-A02B-F01BEB716F99}"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317AC1-9FDE-4E44-89E5-953F40236A2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bwMode="auto">
          <a:xfrm>
            <a:off x="228600" y="2968625"/>
            <a:ext cx="8686800" cy="3127375"/>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3"/>
          <p:cNvPicPr>
            <a:picLocks noChangeAspect="1" noChangeArrowheads="1"/>
          </p:cNvPicPr>
          <p:nvPr userDrawn="1"/>
        </p:nvPicPr>
        <p:blipFill>
          <a:blip r:embed="rId2" cstate="print"/>
          <a:srcRect l="6860" t="21928" r="2229" b="15596"/>
          <a:stretch>
            <a:fillRect/>
          </a:stretch>
        </p:blipFill>
        <p:spPr bwMode="auto">
          <a:xfrm>
            <a:off x="152400" y="2971800"/>
            <a:ext cx="8763000" cy="3124200"/>
          </a:xfrm>
          <a:prstGeom prst="rect">
            <a:avLst/>
          </a:prstGeom>
          <a:noFill/>
          <a:ln w="9525">
            <a:noFill/>
            <a:miter lim="800000"/>
            <a:headEnd/>
            <a:tailEnd/>
          </a:ln>
        </p:spPr>
      </p:pic>
      <p:grpSp>
        <p:nvGrpSpPr>
          <p:cNvPr id="6" name="Group 1148"/>
          <p:cNvGrpSpPr>
            <a:grpSpLocks/>
          </p:cNvGrpSpPr>
          <p:nvPr userDrawn="1"/>
        </p:nvGrpSpPr>
        <p:grpSpPr bwMode="auto">
          <a:xfrm>
            <a:off x="144463" y="2963863"/>
            <a:ext cx="8851900" cy="1258887"/>
            <a:chOff x="144360" y="2963862"/>
            <a:chExt cx="8851986" cy="1258887"/>
          </a:xfrm>
        </p:grpSpPr>
        <p:sp>
          <p:nvSpPr>
            <p:cNvPr id="7" name="5-Point Star 6"/>
            <p:cNvSpPr/>
            <p:nvPr userDrawn="1"/>
          </p:nvSpPr>
          <p:spPr>
            <a:xfrm>
              <a:off x="14436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userDrawn="1"/>
          </p:nvSpPr>
          <p:spPr>
            <a:xfrm>
              <a:off x="14436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8"/>
            <p:cNvSpPr/>
            <p:nvPr userDrawn="1"/>
          </p:nvSpPr>
          <p:spPr>
            <a:xfrm>
              <a:off x="14436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9"/>
            <p:cNvSpPr/>
            <p:nvPr userDrawn="1"/>
          </p:nvSpPr>
          <p:spPr>
            <a:xfrm>
              <a:off x="14436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5-Point Star 10"/>
            <p:cNvSpPr/>
            <p:nvPr userDrawn="1"/>
          </p:nvSpPr>
          <p:spPr>
            <a:xfrm>
              <a:off x="14436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11"/>
            <p:cNvSpPr/>
            <p:nvPr userDrawn="1"/>
          </p:nvSpPr>
          <p:spPr>
            <a:xfrm>
              <a:off x="14436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12"/>
            <p:cNvSpPr/>
            <p:nvPr userDrawn="1"/>
          </p:nvSpPr>
          <p:spPr>
            <a:xfrm>
              <a:off x="54282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13"/>
            <p:cNvSpPr/>
            <p:nvPr userDrawn="1"/>
          </p:nvSpPr>
          <p:spPr>
            <a:xfrm>
              <a:off x="54282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14"/>
            <p:cNvSpPr/>
            <p:nvPr userDrawn="1"/>
          </p:nvSpPr>
          <p:spPr>
            <a:xfrm>
              <a:off x="54282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15"/>
            <p:cNvSpPr/>
            <p:nvPr userDrawn="1"/>
          </p:nvSpPr>
          <p:spPr>
            <a:xfrm>
              <a:off x="54282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16"/>
            <p:cNvSpPr/>
            <p:nvPr userDrawn="1"/>
          </p:nvSpPr>
          <p:spPr>
            <a:xfrm>
              <a:off x="54282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17"/>
            <p:cNvSpPr/>
            <p:nvPr userDrawn="1"/>
          </p:nvSpPr>
          <p:spPr>
            <a:xfrm>
              <a:off x="54282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18"/>
            <p:cNvSpPr/>
            <p:nvPr userDrawn="1"/>
          </p:nvSpPr>
          <p:spPr>
            <a:xfrm>
              <a:off x="753966"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19"/>
            <p:cNvSpPr/>
            <p:nvPr userDrawn="1"/>
          </p:nvSpPr>
          <p:spPr>
            <a:xfrm>
              <a:off x="753966"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20"/>
            <p:cNvSpPr/>
            <p:nvPr userDrawn="1"/>
          </p:nvSpPr>
          <p:spPr>
            <a:xfrm>
              <a:off x="753966"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21"/>
            <p:cNvSpPr/>
            <p:nvPr userDrawn="1"/>
          </p:nvSpPr>
          <p:spPr>
            <a:xfrm>
              <a:off x="753966"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22"/>
            <p:cNvSpPr/>
            <p:nvPr userDrawn="1"/>
          </p:nvSpPr>
          <p:spPr>
            <a:xfrm>
              <a:off x="753966"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23"/>
            <p:cNvSpPr/>
            <p:nvPr userDrawn="1"/>
          </p:nvSpPr>
          <p:spPr>
            <a:xfrm>
              <a:off x="753966"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24"/>
            <p:cNvSpPr/>
            <p:nvPr userDrawn="1"/>
          </p:nvSpPr>
          <p:spPr>
            <a:xfrm>
              <a:off x="117465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25"/>
            <p:cNvSpPr/>
            <p:nvPr userDrawn="1"/>
          </p:nvSpPr>
          <p:spPr>
            <a:xfrm>
              <a:off x="117465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26"/>
            <p:cNvSpPr/>
            <p:nvPr userDrawn="1"/>
          </p:nvSpPr>
          <p:spPr>
            <a:xfrm>
              <a:off x="117465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27"/>
            <p:cNvSpPr/>
            <p:nvPr userDrawn="1"/>
          </p:nvSpPr>
          <p:spPr>
            <a:xfrm>
              <a:off x="117465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28"/>
            <p:cNvSpPr/>
            <p:nvPr userDrawn="1"/>
          </p:nvSpPr>
          <p:spPr>
            <a:xfrm>
              <a:off x="117465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29"/>
            <p:cNvSpPr/>
            <p:nvPr userDrawn="1"/>
          </p:nvSpPr>
          <p:spPr>
            <a:xfrm>
              <a:off x="117465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30"/>
            <p:cNvSpPr/>
            <p:nvPr userDrawn="1"/>
          </p:nvSpPr>
          <p:spPr>
            <a:xfrm>
              <a:off x="969868"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31"/>
            <p:cNvSpPr/>
            <p:nvPr userDrawn="1"/>
          </p:nvSpPr>
          <p:spPr>
            <a:xfrm>
              <a:off x="969868"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32"/>
            <p:cNvSpPr/>
            <p:nvPr userDrawn="1"/>
          </p:nvSpPr>
          <p:spPr>
            <a:xfrm>
              <a:off x="969868"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33"/>
            <p:cNvSpPr/>
            <p:nvPr userDrawn="1"/>
          </p:nvSpPr>
          <p:spPr>
            <a:xfrm>
              <a:off x="969868"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34"/>
            <p:cNvSpPr/>
            <p:nvPr userDrawn="1"/>
          </p:nvSpPr>
          <p:spPr>
            <a:xfrm>
              <a:off x="969868"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969868"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1582649"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1582649"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1582649"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1582649"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1582649"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1582649"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377859"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377859"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377859"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377859"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377859"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377859"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996990"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996990"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996990"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996990"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996990"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996990"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790613"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790613"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790613"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790613"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790613"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790613"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2412919"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2412919"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2412919"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2412919"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2412919"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2412919"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220178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220178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220178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220178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220178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220178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2828848"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2828848"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2828848"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2828848"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2828848"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828848"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63199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63199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63199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63199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63199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63199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3241602"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3241602"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3241602"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3241602"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3241602"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3241602"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3030463"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3030463"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3030463"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3030463"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3030463"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3030463"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3655944"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3655944"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3655944"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3655944"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3655944"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3655944"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345115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345115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345115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345115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345115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345115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4063935"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4063935"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4063935"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4063935"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4063935"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4063935"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859146"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859146"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859146"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859146"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859146"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859146"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4478277"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4478277"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4478277"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4478277"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4478277"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4478277"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427190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427190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427190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427190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427190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427190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468306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468306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468306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468306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468306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468306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5075183"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5075183"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5075183"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5075183"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5075183"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5075183"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4878331"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4878331"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4878331"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878331"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878331"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878331"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548793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548793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548793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548793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548793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548793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5276797"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5276797"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5276797"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5276797"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5276797"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5276797"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5908628"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5908628"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5908628"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5908628"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5908628"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5908628"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5703839"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5703839"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5703839"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5703839"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5703839"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5703839"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6316620"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6316620"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6316620"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6316620"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6316620"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6316620"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6111830"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6111830"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6111830"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6111830"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6111830"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6111830"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6730961"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6730961"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6730961"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6730961"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6730961"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6730961"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652458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652458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652458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652458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652458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652458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6935751"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6935751"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6935751"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6935751"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6935751"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6935751"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7351680"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7351680"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7351680"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7351680"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7351680"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7351680"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7154828"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7154828"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7154828"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7154828"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7154828"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7154828"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7764434"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7764434"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7764434"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7764434"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7764434"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7764434"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755329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755329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755329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755329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755329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755329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8185125"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8185125"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8185125"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8185125"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8185125"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8185125"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7980336"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7980336"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7980336"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7980336"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7980336"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7980336"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859311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859311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859311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859311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859311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859311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8388327"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8388327"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8388327"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8388327"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8388327"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8388327"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8801081" y="296386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8801081" y="317341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8801081" y="338296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8801081" y="3592512"/>
              <a:ext cx="195265" cy="211137"/>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8801081" y="3803649"/>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8801081" y="4013199"/>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341212"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341212"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341212" y="338296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341212" y="35940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341212"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341212"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65" name="Rectangle 264"/>
          <p:cNvSpPr/>
          <p:nvPr userDrawn="1"/>
        </p:nvSpPr>
        <p:spPr bwMode="auto">
          <a:xfrm>
            <a:off x="228702" y="2645924"/>
            <a:ext cx="8686705" cy="3450075"/>
          </a:xfrm>
          <a:prstGeom prst="rect">
            <a:avLst/>
          </a:prstGeom>
          <a:gradFill flip="none" rotWithShape="1">
            <a:gsLst>
              <a:gs pos="0">
                <a:srgbClr val="000066"/>
              </a:gs>
              <a:gs pos="65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Rectangle 265"/>
          <p:cNvSpPr/>
          <p:nvPr userDrawn="1"/>
        </p:nvSpPr>
        <p:spPr bwMode="auto">
          <a:xfrm>
            <a:off x="228600" y="2805113"/>
            <a:ext cx="8686800" cy="16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7" name="Picture 272" descr="VA_Seal_W_Excellence_web_ppt.jpg"/>
          <p:cNvPicPr>
            <a:picLocks noChangeAspect="1"/>
          </p:cNvPicPr>
          <p:nvPr userDrawn="1"/>
        </p:nvPicPr>
        <p:blipFill>
          <a:blip r:embed="rId3" cstate="print"/>
          <a:srcRect l="27184"/>
          <a:stretch>
            <a:fillRect/>
          </a:stretch>
        </p:blipFill>
        <p:spPr bwMode="auto">
          <a:xfrm>
            <a:off x="7753350" y="6240463"/>
            <a:ext cx="1190625" cy="438150"/>
          </a:xfrm>
          <a:prstGeom prst="rect">
            <a:avLst/>
          </a:prstGeom>
          <a:noFill/>
          <a:ln w="9525">
            <a:noFill/>
            <a:miter lim="800000"/>
            <a:headEnd/>
            <a:tailEnd/>
          </a:ln>
        </p:spPr>
      </p:pic>
      <p:pic>
        <p:nvPicPr>
          <p:cNvPr id="268" name="Picture 271" descr="15W_ORHLogo_without_Tag_web_XXS-01.jpg"/>
          <p:cNvPicPr>
            <a:picLocks noChangeAspect="1"/>
          </p:cNvPicPr>
          <p:nvPr userDrawn="1"/>
        </p:nvPicPr>
        <p:blipFill>
          <a:blip r:embed="rId4" cstate="print"/>
          <a:srcRect/>
          <a:stretch>
            <a:fillRect/>
          </a:stretch>
        </p:blipFill>
        <p:spPr bwMode="auto">
          <a:xfrm>
            <a:off x="6838950" y="6248400"/>
            <a:ext cx="857250" cy="411163"/>
          </a:xfrm>
          <a:prstGeom prst="rect">
            <a:avLst/>
          </a:prstGeom>
          <a:noFill/>
          <a:ln w="9525">
            <a:noFill/>
            <a:miter lim="800000"/>
            <a:headEnd/>
            <a:tailEnd/>
          </a:ln>
        </p:spPr>
      </p:pic>
      <p:pic>
        <p:nvPicPr>
          <p:cNvPr id="269" name="Picture 8" descr="background cover.pdf"/>
          <p:cNvPicPr>
            <a:picLocks noChangeAspect="1"/>
          </p:cNvPicPr>
          <p:nvPr userDrawn="1"/>
        </p:nvPicPr>
        <p:blipFill>
          <a:blip r:embed="rId5" cstate="print"/>
          <a:srcRect l="2499" t="3333" r="2499" b="59445"/>
          <a:stretch>
            <a:fillRect/>
          </a:stretch>
        </p:blipFill>
        <p:spPr bwMode="auto">
          <a:xfrm>
            <a:off x="228600" y="266700"/>
            <a:ext cx="8686800" cy="2552700"/>
          </a:xfrm>
          <a:prstGeom prst="rect">
            <a:avLst/>
          </a:prstGeom>
          <a:noFill/>
          <a:ln w="9525">
            <a:noFill/>
            <a:miter lim="800000"/>
            <a:headEnd/>
            <a:tailEnd/>
          </a:ln>
        </p:spPr>
      </p:pic>
      <p:sp>
        <p:nvSpPr>
          <p:cNvPr id="2" name="Title 1"/>
          <p:cNvSpPr>
            <a:spLocks noGrp="1"/>
          </p:cNvSpPr>
          <p:nvPr>
            <p:ph type="ctrTitle"/>
          </p:nvPr>
        </p:nvSpPr>
        <p:spPr>
          <a:xfrm>
            <a:off x="338328" y="3182112"/>
            <a:ext cx="7772400" cy="731520"/>
          </a:xfrm>
        </p:spPr>
        <p:txBody>
          <a:bodyPr/>
          <a:lstStyle>
            <a:lvl1pPr marL="0" marR="0" indent="0" algn="l" defTabSz="914400" rtl="0" eaLnBrk="1" fontAlgn="auto" latinLnBrk="0" hangingPunct="1">
              <a:lnSpc>
                <a:spcPct val="100000"/>
              </a:lnSpc>
              <a:spcBef>
                <a:spcPct val="0"/>
              </a:spcBef>
              <a:spcAft>
                <a:spcPts val="0"/>
              </a:spcAft>
              <a:tabLst/>
              <a:defRPr sz="4400">
                <a:solidFill>
                  <a:schemeClr val="bg1"/>
                </a:solidFill>
              </a:defRPr>
            </a:lvl1pPr>
          </a:lstStyle>
          <a:p>
            <a:pPr lvl="0"/>
            <a:r>
              <a:rPr lang="en-US" noProof="0" dirty="0" smtClean="0"/>
              <a:t>Click to edit Master title style</a:t>
            </a:r>
            <a:endParaRPr lang="en-US" noProof="0" dirty="0"/>
          </a:p>
        </p:txBody>
      </p:sp>
      <p:sp>
        <p:nvSpPr>
          <p:cNvPr id="3" name="Subtitle 2"/>
          <p:cNvSpPr>
            <a:spLocks noGrp="1"/>
          </p:cNvSpPr>
          <p:nvPr>
            <p:ph type="subTitle" idx="1"/>
          </p:nvPr>
        </p:nvSpPr>
        <p:spPr>
          <a:xfrm>
            <a:off x="356616" y="4005072"/>
            <a:ext cx="7754112" cy="9144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endParaRPr lang="en-US" noProof="0" dirty="0"/>
          </a:p>
        </p:txBody>
      </p:sp>
      <p:sp>
        <p:nvSpPr>
          <p:cNvPr id="270" name="Date Placeholder 3"/>
          <p:cNvSpPr>
            <a:spLocks noGrp="1"/>
          </p:cNvSpPr>
          <p:nvPr userDrawn="1">
            <p:ph type="dt" sz="half" idx="10"/>
          </p:nvPr>
        </p:nvSpPr>
        <p:spPr/>
        <p:txBody>
          <a:bodyPr/>
          <a:lstStyle>
            <a:lvl1pPr>
              <a:defRPr/>
            </a:lvl1pPr>
          </a:lstStyle>
          <a:p>
            <a:pPr>
              <a:defRPr/>
            </a:pPr>
            <a:fld id="{2A433569-8921-4650-9111-44988CAF314D}" type="datetimeFigureOut">
              <a:rPr lang="en-US"/>
              <a:pPr>
                <a:defRPr/>
              </a:pPr>
              <a:t>11/25/2013</a:t>
            </a:fld>
            <a:endParaRPr lang="en-US"/>
          </a:p>
        </p:txBody>
      </p:sp>
      <p:sp>
        <p:nvSpPr>
          <p:cNvPr id="271" name="Footer Placeholder 4"/>
          <p:cNvSpPr>
            <a:spLocks noGrp="1"/>
          </p:cNvSpPr>
          <p:nvPr userDrawn="1">
            <p:ph type="ftr" sz="quarter" idx="11"/>
          </p:nvPr>
        </p:nvSpPr>
        <p:spPr/>
        <p:txBody>
          <a:bodyPr/>
          <a:lstStyle>
            <a:lvl1pPr>
              <a:defRPr/>
            </a:lvl1pPr>
          </a:lstStyle>
          <a:p>
            <a:pPr>
              <a:defRPr/>
            </a:pPr>
            <a:endParaRPr lang="en-US"/>
          </a:p>
        </p:txBody>
      </p:sp>
      <p:sp>
        <p:nvSpPr>
          <p:cNvPr id="272" name="Slide Number Placeholder 5"/>
          <p:cNvSpPr>
            <a:spLocks noGrp="1"/>
          </p:cNvSpPr>
          <p:nvPr userDrawn="1">
            <p:ph type="sldNum" sz="quarter" idx="12"/>
          </p:nvPr>
        </p:nvSpPr>
        <p:spPr/>
        <p:txBody>
          <a:bodyPr/>
          <a:lstStyle>
            <a:lvl1pPr>
              <a:defRPr/>
            </a:lvl1pPr>
          </a:lstStyle>
          <a:p>
            <a:pPr>
              <a:defRPr/>
            </a:pPr>
            <a:fld id="{777786F1-1E9E-4AC5-A8E0-331E070DC783}" type="slidenum">
              <a:rPr lang="en-US"/>
              <a:pPr>
                <a:defRPr/>
              </a:pPr>
              <a:t>‹#›</a:t>
            </a:fld>
            <a:endParaRPr lang="en-US"/>
          </a:p>
        </p:txBody>
      </p:sp>
    </p:spTree>
    <p:extLst>
      <p:ext uri="{BB962C8B-B14F-4D97-AF65-F5344CB8AC3E}">
        <p14:creationId xmlns:p14="http://schemas.microsoft.com/office/powerpoint/2010/main" val="32651530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4" name="Group 305"/>
          <p:cNvGrpSpPr>
            <a:grpSpLocks/>
          </p:cNvGrpSpPr>
          <p:nvPr userDrawn="1"/>
        </p:nvGrpSpPr>
        <p:grpSpPr bwMode="auto">
          <a:xfrm>
            <a:off x="152400" y="222250"/>
            <a:ext cx="8763000" cy="1454150"/>
            <a:chOff x="152400" y="222250"/>
            <a:chExt cx="8763000" cy="1454150"/>
          </a:xfrm>
        </p:grpSpPr>
        <p:sp>
          <p:nvSpPr>
            <p:cNvPr id="5" name="Rectangle 4"/>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noChangeArrowheads="1"/>
            </p:cNvPicPr>
            <p:nvPr userDrawn="1"/>
          </p:nvPicPr>
          <p:blipFill>
            <a:blip r:embed="rId2" cstate="print"/>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7" name="Group 1362"/>
            <p:cNvGrpSpPr>
              <a:grpSpLocks/>
            </p:cNvGrpSpPr>
            <p:nvPr userDrawn="1"/>
          </p:nvGrpSpPr>
          <p:grpSpPr bwMode="auto">
            <a:xfrm>
              <a:off x="266700" y="222250"/>
              <a:ext cx="8623300" cy="1400175"/>
              <a:chOff x="266720" y="221457"/>
              <a:chExt cx="8624013" cy="1400966"/>
            </a:xfrm>
          </p:grpSpPr>
          <p:sp>
            <p:nvSpPr>
              <p:cNvPr id="8"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28"/>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29"/>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30"/>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31"/>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32"/>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33"/>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34"/>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5-Point Star 264"/>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5-Point Star 265"/>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5-Point Star 266"/>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5-Point Star 267"/>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5-Point Star 268"/>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5-Point Star 269"/>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5-Point Star 270"/>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5-Point Star 271"/>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5-Point Star 272"/>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5-Point Star 273"/>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5-Point Star 274"/>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5-Point Star 275"/>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5-Point Star 276"/>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5-Point Star 277"/>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9" name="5-Point Star 278"/>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5-Point Star 279"/>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5-Point Star 280"/>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5-Point Star 281"/>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3" name="5-Point Star 282"/>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4" name="5-Point Star 283"/>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5" name="5-Point Star 284"/>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5-Point Star 285"/>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5-Point Star 286"/>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5-Point Star 287"/>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5-Point Star 288"/>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5-Point Star 289"/>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5-Point Star 290"/>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2" name="5-Point Star 291"/>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3" name="5-Point Star 292"/>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4" name="5-Point Star 293"/>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5-Point Star 294"/>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5-Point Star 295"/>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5-Point Star 296"/>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5-Point Star 297"/>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5-Point Star 298"/>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5-Point Star 299"/>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5-Point Star 300"/>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02" name="Slide Number Placeholder 5"/>
          <p:cNvSpPr txBox="1">
            <a:spLocks/>
          </p:cNvSpPr>
          <p:nvPr userDrawn="1"/>
        </p:nvSpPr>
        <p:spPr>
          <a:xfrm>
            <a:off x="8586788" y="6254750"/>
            <a:ext cx="493712" cy="365125"/>
          </a:xfrm>
          <a:prstGeom prst="rect">
            <a:avLst/>
          </a:prstGeom>
        </p:spPr>
        <p:txBody>
          <a:bodyPr anchor="ctr"/>
          <a:lstStyle>
            <a:lvl1pPr>
              <a:defRPr/>
            </a:lvl1pPr>
          </a:lstStyle>
          <a:p>
            <a:pPr algn="r" fontAlgn="auto">
              <a:spcBef>
                <a:spcPts val="0"/>
              </a:spcBef>
              <a:spcAft>
                <a:spcPts val="0"/>
              </a:spcAft>
              <a:defRPr/>
            </a:pPr>
            <a:fld id="{7FED6A0A-1B31-4B68-8628-28D6C294BF13}"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
        <p:nvSpPr>
          <p:cNvPr id="303" name="TextBox 302"/>
          <p:cNvSpPr txBox="1"/>
          <p:nvPr userDrawn="1"/>
        </p:nvSpPr>
        <p:spPr>
          <a:xfrm>
            <a:off x="457200" y="6281738"/>
            <a:ext cx="5183188" cy="277812"/>
          </a:xfrm>
          <a:prstGeom prst="rect">
            <a:avLst/>
          </a:prstGeom>
          <a:noFill/>
        </p:spPr>
        <p:txBody>
          <a:bodyPr wrap="none">
            <a:spAutoFit/>
          </a:bodyPr>
          <a:lstStyle/>
          <a:p>
            <a:pPr fontAlgn="auto">
              <a:spcBef>
                <a:spcPts val="0"/>
              </a:spcBef>
              <a:spcAft>
                <a:spcPts val="0"/>
              </a:spcAft>
              <a:defRPr/>
            </a:pPr>
            <a:r>
              <a:rPr lang="en-US" sz="1200" dirty="0">
                <a:solidFill>
                  <a:schemeClr val="bg1">
                    <a:lumMod val="65000"/>
                  </a:schemeClr>
                </a:solidFill>
                <a:latin typeface="+mn-lt"/>
              </a:rPr>
              <a:t>VETERANS HEALTH ADMINISTRATION – OFFICE OF RURAL HEALTH</a:t>
            </a:r>
          </a:p>
        </p:txBody>
      </p:sp>
      <p:sp>
        <p:nvSpPr>
          <p:cNvPr id="304" name="Title 311"/>
          <p:cNvSpPr>
            <a:spLocks noGrp="1"/>
          </p:cNvSpPr>
          <p:nvPr>
            <p:ph type="title"/>
          </p:nvPr>
        </p:nvSpPr>
        <p:spPr>
          <a:xfrm>
            <a:off x="457200" y="274638"/>
            <a:ext cx="8229600" cy="1289304"/>
          </a:xfrm>
        </p:spPr>
        <p:txBody>
          <a:bodyPr anchor="b">
            <a:normAutofit/>
          </a:bodyPr>
          <a:lstStyle>
            <a:lvl1pPr algn="l">
              <a:defRPr sz="2400">
                <a:solidFill>
                  <a:schemeClr val="bg1"/>
                </a:solidFill>
                <a:latin typeface="Georgia" pitchFamily="18" charset="0"/>
              </a:defRPr>
            </a:lvl1pPr>
          </a:lstStyle>
          <a:p>
            <a:r>
              <a:rPr lang="en-US" dirty="0" smtClean="0"/>
              <a:t>Click to edit Master title style</a:t>
            </a:r>
            <a:endParaRPr lang="en-US" dirty="0"/>
          </a:p>
        </p:txBody>
      </p:sp>
      <p:sp>
        <p:nvSpPr>
          <p:cNvPr id="307" name="Content Placeholder 306"/>
          <p:cNvSpPr>
            <a:spLocks noGrp="1"/>
          </p:cNvSpPr>
          <p:nvPr>
            <p:ph sz="quarter" idx="10"/>
          </p:nvPr>
        </p:nvSpPr>
        <p:spPr>
          <a:xfrm>
            <a:off x="457200" y="1938528"/>
            <a:ext cx="8229600" cy="4187952"/>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02669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4" name="Group 302"/>
          <p:cNvGrpSpPr>
            <a:grpSpLocks/>
          </p:cNvGrpSpPr>
          <p:nvPr userDrawn="1"/>
        </p:nvGrpSpPr>
        <p:grpSpPr bwMode="auto">
          <a:xfrm>
            <a:off x="152400" y="222250"/>
            <a:ext cx="8763000" cy="1454150"/>
            <a:chOff x="152400" y="222250"/>
            <a:chExt cx="8763000" cy="1454150"/>
          </a:xfrm>
        </p:grpSpPr>
        <p:sp>
          <p:nvSpPr>
            <p:cNvPr id="5" name="Rectangle 4"/>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noChangeArrowheads="1"/>
            </p:cNvPicPr>
            <p:nvPr userDrawn="1"/>
          </p:nvPicPr>
          <p:blipFill>
            <a:blip r:embed="rId2" cstate="print"/>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7" name="Group 1362"/>
            <p:cNvGrpSpPr>
              <a:grpSpLocks/>
            </p:cNvGrpSpPr>
            <p:nvPr userDrawn="1"/>
          </p:nvGrpSpPr>
          <p:grpSpPr bwMode="auto">
            <a:xfrm>
              <a:off x="266700" y="222250"/>
              <a:ext cx="8623300" cy="1400175"/>
              <a:chOff x="266720" y="221457"/>
              <a:chExt cx="8624013" cy="1400966"/>
            </a:xfrm>
          </p:grpSpPr>
          <p:sp>
            <p:nvSpPr>
              <p:cNvPr id="8"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28"/>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29"/>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30"/>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31"/>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32"/>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33"/>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34"/>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5-Point Star 264"/>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5-Point Star 265"/>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5-Point Star 266"/>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5-Point Star 267"/>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5-Point Star 268"/>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5-Point Star 269"/>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5-Point Star 270"/>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5-Point Star 271"/>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5-Point Star 272"/>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5-Point Star 273"/>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5-Point Star 274"/>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5-Point Star 275"/>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5-Point Star 276"/>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5-Point Star 277"/>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9" name="5-Point Star 278"/>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5-Point Star 279"/>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5-Point Star 280"/>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5-Point Star 281"/>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3" name="5-Point Star 282"/>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4" name="5-Point Star 283"/>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5" name="5-Point Star 284"/>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5-Point Star 285"/>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5-Point Star 286"/>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5-Point Star 287"/>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5-Point Star 288"/>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5-Point Star 289"/>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5-Point Star 290"/>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2" name="5-Point Star 291"/>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3" name="5-Point Star 292"/>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4" name="5-Point Star 293"/>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5-Point Star 294"/>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5-Point Star 295"/>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5-Point Star 296"/>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5-Point Star 297"/>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5-Point Star 298"/>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5-Point Star 299"/>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5-Point Star 300"/>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02" name="TextBox 301"/>
          <p:cNvSpPr txBox="1"/>
          <p:nvPr userDrawn="1"/>
        </p:nvSpPr>
        <p:spPr>
          <a:xfrm>
            <a:off x="457200" y="6281738"/>
            <a:ext cx="5183188" cy="277812"/>
          </a:xfrm>
          <a:prstGeom prst="rect">
            <a:avLst/>
          </a:prstGeom>
          <a:noFill/>
        </p:spPr>
        <p:txBody>
          <a:bodyPr wrap="none">
            <a:spAutoFit/>
          </a:bodyPr>
          <a:lstStyle/>
          <a:p>
            <a:pPr fontAlgn="auto">
              <a:spcBef>
                <a:spcPts val="0"/>
              </a:spcBef>
              <a:spcAft>
                <a:spcPts val="0"/>
              </a:spcAft>
              <a:defRPr/>
            </a:pPr>
            <a:r>
              <a:rPr lang="en-US" sz="1200" dirty="0">
                <a:solidFill>
                  <a:schemeClr val="bg1">
                    <a:lumMod val="65000"/>
                  </a:schemeClr>
                </a:solidFill>
                <a:latin typeface="+mn-lt"/>
              </a:rPr>
              <a:t>VETERANS HEALTH ADMINISTRATION – OFFICE OF RURAL HEALTH</a:t>
            </a:r>
          </a:p>
        </p:txBody>
      </p:sp>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71905096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5" name="Group 305"/>
          <p:cNvGrpSpPr>
            <a:grpSpLocks/>
          </p:cNvGrpSpPr>
          <p:nvPr userDrawn="1"/>
        </p:nvGrpSpPr>
        <p:grpSpPr bwMode="auto">
          <a:xfrm>
            <a:off x="152400" y="222250"/>
            <a:ext cx="8763000" cy="1454150"/>
            <a:chOff x="152400" y="222250"/>
            <a:chExt cx="8763000" cy="1454150"/>
          </a:xfrm>
        </p:grpSpPr>
        <p:sp>
          <p:nvSpPr>
            <p:cNvPr id="6" name="Rectangle 5"/>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5"/>
            <p:cNvPicPr>
              <a:picLocks noChangeAspect="1" noChangeArrowheads="1"/>
            </p:cNvPicPr>
            <p:nvPr userDrawn="1"/>
          </p:nvPicPr>
          <p:blipFill>
            <a:blip r:embed="rId2" cstate="print"/>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8" name="Group 1362"/>
            <p:cNvGrpSpPr>
              <a:grpSpLocks/>
            </p:cNvGrpSpPr>
            <p:nvPr userDrawn="1"/>
          </p:nvGrpSpPr>
          <p:grpSpPr bwMode="auto">
            <a:xfrm>
              <a:off x="266700" y="222250"/>
              <a:ext cx="8623300" cy="1400175"/>
              <a:chOff x="266720" y="221457"/>
              <a:chExt cx="8624013" cy="1400966"/>
            </a:xfrm>
          </p:grpSpPr>
          <p:sp>
            <p:nvSpPr>
              <p:cNvPr id="9"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29"/>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30"/>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31"/>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32"/>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33"/>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34"/>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5-Point Star 264"/>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5-Point Star 265"/>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5-Point Star 266"/>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5-Point Star 267"/>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5-Point Star 268"/>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5-Point Star 269"/>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5-Point Star 270"/>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5-Point Star 271"/>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5-Point Star 272"/>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5-Point Star 273"/>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5-Point Star 274"/>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5-Point Star 275"/>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5-Point Star 276"/>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5-Point Star 277"/>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9" name="5-Point Star 278"/>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5-Point Star 279"/>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5-Point Star 280"/>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5-Point Star 281"/>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3" name="5-Point Star 282"/>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4" name="5-Point Star 283"/>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5" name="5-Point Star 284"/>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5-Point Star 285"/>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5-Point Star 286"/>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5-Point Star 287"/>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5-Point Star 288"/>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5-Point Star 289"/>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5-Point Star 290"/>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2" name="5-Point Star 291"/>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3" name="5-Point Star 292"/>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4" name="5-Point Star 293"/>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5-Point Star 294"/>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5-Point Star 295"/>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5-Point Star 296"/>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5-Point Star 297"/>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5-Point Star 298"/>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5-Point Star 299"/>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5-Point Star 300"/>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2" name="5-Point Star 301"/>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03" name="Slide Number Placeholder 5"/>
          <p:cNvSpPr txBox="1">
            <a:spLocks/>
          </p:cNvSpPr>
          <p:nvPr userDrawn="1"/>
        </p:nvSpPr>
        <p:spPr>
          <a:xfrm>
            <a:off x="8586788" y="6254750"/>
            <a:ext cx="493712" cy="365125"/>
          </a:xfrm>
          <a:prstGeom prst="rect">
            <a:avLst/>
          </a:prstGeom>
        </p:spPr>
        <p:txBody>
          <a:bodyPr anchor="ctr"/>
          <a:lstStyle>
            <a:lvl1pPr>
              <a:defRPr/>
            </a:lvl1pPr>
          </a:lstStyle>
          <a:p>
            <a:pPr algn="r" fontAlgn="auto">
              <a:spcBef>
                <a:spcPts val="0"/>
              </a:spcBef>
              <a:spcAft>
                <a:spcPts val="0"/>
              </a:spcAft>
              <a:defRPr/>
            </a:pPr>
            <a:fld id="{5AFD67B3-3338-4E17-AC2F-88409DC975F9}"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
        <p:nvSpPr>
          <p:cNvPr id="305" name="TextBox 304"/>
          <p:cNvSpPr txBox="1"/>
          <p:nvPr userDrawn="1"/>
        </p:nvSpPr>
        <p:spPr>
          <a:xfrm>
            <a:off x="457200" y="6281738"/>
            <a:ext cx="5183188" cy="277812"/>
          </a:xfrm>
          <a:prstGeom prst="rect">
            <a:avLst/>
          </a:prstGeom>
          <a:noFill/>
        </p:spPr>
        <p:txBody>
          <a:bodyPr wrap="none">
            <a:spAutoFit/>
          </a:bodyPr>
          <a:lstStyle/>
          <a:p>
            <a:pPr fontAlgn="auto">
              <a:spcBef>
                <a:spcPts val="0"/>
              </a:spcBef>
              <a:spcAft>
                <a:spcPts val="0"/>
              </a:spcAft>
              <a:defRPr/>
            </a:pPr>
            <a:r>
              <a:rPr lang="en-US" sz="1200" dirty="0">
                <a:solidFill>
                  <a:schemeClr val="bg1">
                    <a:lumMod val="65000"/>
                  </a:schemeClr>
                </a:solidFill>
                <a:latin typeface="+mn-lt"/>
              </a:rPr>
              <a:t>VETERANS HEALTH ADMINISTRATION – OFFICE OF RURAL HEALTH</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4" name="Title 311"/>
          <p:cNvSpPr>
            <a:spLocks noGrp="1"/>
          </p:cNvSpPr>
          <p:nvPr>
            <p:ph type="title"/>
          </p:nvPr>
        </p:nvSpPr>
        <p:spPr>
          <a:xfrm>
            <a:off x="457200" y="274638"/>
            <a:ext cx="8229600" cy="1289304"/>
          </a:xfrm>
        </p:spPr>
        <p:txBody>
          <a:bodyPr anchor="b">
            <a:normAutofit/>
          </a:bodyPr>
          <a:lstStyle>
            <a:lvl1pPr algn="l">
              <a:defRPr sz="2400">
                <a:solidFill>
                  <a:schemeClr val="bg1"/>
                </a:solidFill>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67475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7" name="Group 7"/>
          <p:cNvGrpSpPr>
            <a:grpSpLocks/>
          </p:cNvGrpSpPr>
          <p:nvPr userDrawn="1"/>
        </p:nvGrpSpPr>
        <p:grpSpPr bwMode="auto">
          <a:xfrm>
            <a:off x="152400" y="222250"/>
            <a:ext cx="8763000" cy="1454150"/>
            <a:chOff x="152400" y="222250"/>
            <a:chExt cx="8763000" cy="1454150"/>
          </a:xfrm>
        </p:grpSpPr>
        <p:sp>
          <p:nvSpPr>
            <p:cNvPr id="8" name="Rectangle 7"/>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5"/>
            <p:cNvPicPr>
              <a:picLocks noChangeAspect="1" noChangeArrowheads="1"/>
            </p:cNvPicPr>
            <p:nvPr userDrawn="1"/>
          </p:nvPicPr>
          <p:blipFill>
            <a:blip r:embed="rId2" cstate="print"/>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10" name="Group 1362"/>
            <p:cNvGrpSpPr>
              <a:grpSpLocks/>
            </p:cNvGrpSpPr>
            <p:nvPr userDrawn="1"/>
          </p:nvGrpSpPr>
          <p:grpSpPr bwMode="auto">
            <a:xfrm>
              <a:off x="266700" y="222250"/>
              <a:ext cx="8623300" cy="1400175"/>
              <a:chOff x="266720" y="221457"/>
              <a:chExt cx="8624013" cy="1400966"/>
            </a:xfrm>
          </p:grpSpPr>
          <p:sp>
            <p:nvSpPr>
              <p:cNvPr id="11"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31"/>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32"/>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33"/>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34"/>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5-Point Star 264"/>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5-Point Star 265"/>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5-Point Star 266"/>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5-Point Star 267"/>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5-Point Star 268"/>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5-Point Star 269"/>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5-Point Star 270"/>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5-Point Star 271"/>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5-Point Star 272"/>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5-Point Star 273"/>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5-Point Star 274"/>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5-Point Star 275"/>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5-Point Star 276"/>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5-Point Star 277"/>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9" name="5-Point Star 278"/>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5-Point Star 279"/>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5-Point Star 280"/>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5-Point Star 281"/>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3" name="5-Point Star 282"/>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4" name="5-Point Star 283"/>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5" name="5-Point Star 284"/>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5-Point Star 285"/>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5-Point Star 286"/>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5-Point Star 287"/>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5-Point Star 288"/>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5-Point Star 289"/>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5-Point Star 290"/>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2" name="5-Point Star 291"/>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3" name="5-Point Star 292"/>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4" name="5-Point Star 293"/>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5-Point Star 294"/>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5-Point Star 295"/>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5-Point Star 296"/>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5-Point Star 297"/>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5-Point Star 298"/>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5-Point Star 299"/>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5-Point Star 300"/>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2" name="5-Point Star 301"/>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3" name="5-Point Star 302"/>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4" name="5-Point Star 303"/>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05" name="Slide Number Placeholder 5"/>
          <p:cNvSpPr txBox="1">
            <a:spLocks/>
          </p:cNvSpPr>
          <p:nvPr userDrawn="1"/>
        </p:nvSpPr>
        <p:spPr>
          <a:xfrm>
            <a:off x="8586788" y="6254750"/>
            <a:ext cx="493712" cy="365125"/>
          </a:xfrm>
          <a:prstGeom prst="rect">
            <a:avLst/>
          </a:prstGeom>
        </p:spPr>
        <p:txBody>
          <a:bodyPr anchor="ctr"/>
          <a:lstStyle>
            <a:lvl1pPr>
              <a:defRPr/>
            </a:lvl1pPr>
          </a:lstStyle>
          <a:p>
            <a:pPr algn="r" fontAlgn="auto">
              <a:spcBef>
                <a:spcPts val="0"/>
              </a:spcBef>
              <a:spcAft>
                <a:spcPts val="0"/>
              </a:spcAft>
              <a:defRPr/>
            </a:pPr>
            <a:fld id="{932D5938-E799-47F5-B3C0-13612BD80D15}" type="slidenum">
              <a:rPr lang="en-US" sz="1200" smtClean="0">
                <a:solidFill>
                  <a:schemeClr val="tx1">
                    <a:tint val="75000"/>
                  </a:schemeClr>
                </a:solidFill>
                <a:latin typeface="+mn-lt"/>
              </a:rPr>
              <a:pPr algn="r" fontAlgn="auto">
                <a:spcBef>
                  <a:spcPts val="0"/>
                </a:spcBef>
                <a:spcAft>
                  <a:spcPts val="0"/>
                </a:spcAft>
                <a:defRPr/>
              </a:pPr>
              <a:t>‹#›</a:t>
            </a:fld>
            <a:endParaRPr lang="en-US" sz="1200">
              <a:solidFill>
                <a:schemeClr val="tx1">
                  <a:tint val="75000"/>
                </a:schemeClr>
              </a:solidFill>
              <a:latin typeface="+mn-lt"/>
            </a:endParaRPr>
          </a:p>
        </p:txBody>
      </p:sp>
      <p:sp>
        <p:nvSpPr>
          <p:cNvPr id="307" name="TextBox 306"/>
          <p:cNvSpPr txBox="1"/>
          <p:nvPr userDrawn="1"/>
        </p:nvSpPr>
        <p:spPr>
          <a:xfrm>
            <a:off x="457200" y="6281738"/>
            <a:ext cx="5183188" cy="277812"/>
          </a:xfrm>
          <a:prstGeom prst="rect">
            <a:avLst/>
          </a:prstGeom>
          <a:noFill/>
        </p:spPr>
        <p:txBody>
          <a:bodyPr wrap="none">
            <a:spAutoFit/>
          </a:bodyPr>
          <a:lstStyle/>
          <a:p>
            <a:pPr fontAlgn="auto">
              <a:spcBef>
                <a:spcPts val="0"/>
              </a:spcBef>
              <a:spcAft>
                <a:spcPts val="0"/>
              </a:spcAft>
              <a:defRPr/>
            </a:pPr>
            <a:r>
              <a:rPr lang="en-US" sz="1200" dirty="0">
                <a:solidFill>
                  <a:schemeClr val="bg1">
                    <a:lumMod val="65000"/>
                  </a:schemeClr>
                </a:solidFill>
                <a:latin typeface="+mn-lt"/>
              </a:rPr>
              <a:t>VETERANS HEALTH ADMINISTRATION – OFFICE OF RURAL HEALTH</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306" name="Title 311"/>
          <p:cNvSpPr>
            <a:spLocks noGrp="1"/>
          </p:cNvSpPr>
          <p:nvPr>
            <p:ph type="title"/>
          </p:nvPr>
        </p:nvSpPr>
        <p:spPr>
          <a:xfrm>
            <a:off x="457200" y="274638"/>
            <a:ext cx="8229600" cy="1289304"/>
          </a:xfrm>
        </p:spPr>
        <p:txBody>
          <a:bodyPr anchor="b">
            <a:normAutofit/>
          </a:bodyPr>
          <a:lstStyle>
            <a:lvl1pPr algn="l">
              <a:defRPr sz="2400">
                <a:solidFill>
                  <a:schemeClr val="bg1"/>
                </a:solidFill>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722475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 name="Group 634"/>
          <p:cNvGrpSpPr>
            <a:grpSpLocks/>
          </p:cNvGrpSpPr>
          <p:nvPr userDrawn="1"/>
        </p:nvGrpSpPr>
        <p:grpSpPr bwMode="auto">
          <a:xfrm>
            <a:off x="4572000" y="4279900"/>
            <a:ext cx="195263" cy="1452563"/>
            <a:chOff x="486222" y="173558"/>
            <a:chExt cx="194520" cy="1452564"/>
          </a:xfrm>
        </p:grpSpPr>
        <p:sp>
          <p:nvSpPr>
            <p:cNvPr id="4" name="5-Point Star 3"/>
            <p:cNvSpPr/>
            <p:nvPr userDrawn="1"/>
          </p:nvSpPr>
          <p:spPr>
            <a:xfrm>
              <a:off x="486222" y="17355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5-Point Star 4"/>
            <p:cNvSpPr/>
            <p:nvPr userDrawn="1"/>
          </p:nvSpPr>
          <p:spPr>
            <a:xfrm>
              <a:off x="486222" y="383108"/>
              <a:ext cx="194520" cy="209550"/>
            </a:xfrm>
            <a:prstGeom prst="star5">
              <a:avLst>
                <a:gd name="adj" fmla="val 19098"/>
                <a:gd name="hf" fmla="val 105146"/>
                <a:gd name="vf" fmla="val 110557"/>
              </a:avLst>
            </a:prstGeom>
            <a:solidFill>
              <a:schemeClr val="bg1">
                <a:alpha val="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userDrawn="1"/>
          </p:nvSpPr>
          <p:spPr>
            <a:xfrm>
              <a:off x="486222" y="592658"/>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userDrawn="1"/>
          </p:nvSpPr>
          <p:spPr>
            <a:xfrm>
              <a:off x="486222" y="80220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userDrawn="1"/>
          </p:nvSpPr>
          <p:spPr>
            <a:xfrm>
              <a:off x="486222" y="1011759"/>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8"/>
            <p:cNvSpPr/>
            <p:nvPr userDrawn="1"/>
          </p:nvSpPr>
          <p:spPr>
            <a:xfrm>
              <a:off x="486222" y="1221309"/>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9"/>
            <p:cNvSpPr/>
            <p:nvPr userDrawn="1"/>
          </p:nvSpPr>
          <p:spPr>
            <a:xfrm>
              <a:off x="486222" y="1416572"/>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 name="Group 315"/>
          <p:cNvGrpSpPr>
            <a:grpSpLocks/>
          </p:cNvGrpSpPr>
          <p:nvPr userDrawn="1"/>
        </p:nvGrpSpPr>
        <p:grpSpPr bwMode="auto">
          <a:xfrm>
            <a:off x="152400" y="222250"/>
            <a:ext cx="8763000" cy="1454150"/>
            <a:chOff x="152400" y="222250"/>
            <a:chExt cx="8763000" cy="1454150"/>
          </a:xfrm>
        </p:grpSpPr>
        <p:sp>
          <p:nvSpPr>
            <p:cNvPr id="12" name="Rectangle 11"/>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5"/>
            <p:cNvPicPr>
              <a:picLocks noChangeAspect="1" noChangeArrowheads="1"/>
            </p:cNvPicPr>
            <p:nvPr userDrawn="1"/>
          </p:nvPicPr>
          <p:blipFill>
            <a:blip r:embed="rId2" cstate="print"/>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14" name="Group 1362"/>
            <p:cNvGrpSpPr>
              <a:grpSpLocks/>
            </p:cNvGrpSpPr>
            <p:nvPr userDrawn="1"/>
          </p:nvGrpSpPr>
          <p:grpSpPr bwMode="auto">
            <a:xfrm>
              <a:off x="266700" y="222250"/>
              <a:ext cx="8623300" cy="1400175"/>
              <a:chOff x="266720" y="221457"/>
              <a:chExt cx="8624013" cy="1400966"/>
            </a:xfrm>
          </p:grpSpPr>
          <p:sp>
            <p:nvSpPr>
              <p:cNvPr id="15"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5-Point Star 264"/>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5-Point Star 265"/>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5-Point Star 266"/>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5-Point Star 267"/>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5-Point Star 268"/>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5-Point Star 269"/>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5-Point Star 270"/>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5-Point Star 271"/>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5-Point Star 272"/>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5-Point Star 273"/>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5-Point Star 274"/>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5-Point Star 275"/>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5-Point Star 276"/>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5-Point Star 277"/>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9" name="5-Point Star 278"/>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5-Point Star 279"/>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5-Point Star 280"/>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5-Point Star 281"/>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3" name="5-Point Star 282"/>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4" name="5-Point Star 283"/>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5" name="5-Point Star 284"/>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5-Point Star 285"/>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5-Point Star 286"/>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5-Point Star 287"/>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5-Point Star 288"/>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5-Point Star 289"/>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5-Point Star 290"/>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2" name="5-Point Star 291"/>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3" name="5-Point Star 292"/>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4" name="5-Point Star 293"/>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5-Point Star 294"/>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5-Point Star 295"/>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5-Point Star 296"/>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5-Point Star 297"/>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5-Point Star 298"/>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5-Point Star 299"/>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5-Point Star 300"/>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2" name="5-Point Star 301"/>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3" name="5-Point Star 302"/>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4" name="5-Point Star 303"/>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5" name="5-Point Star 304"/>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6" name="5-Point Star 305"/>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 name="5-Point Star 306"/>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 name="5-Point Star 307"/>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09" name="TextBox 308"/>
          <p:cNvSpPr txBox="1"/>
          <p:nvPr userDrawn="1"/>
        </p:nvSpPr>
        <p:spPr>
          <a:xfrm>
            <a:off x="457200" y="6281738"/>
            <a:ext cx="5183188" cy="277812"/>
          </a:xfrm>
          <a:prstGeom prst="rect">
            <a:avLst/>
          </a:prstGeom>
          <a:noFill/>
        </p:spPr>
        <p:txBody>
          <a:bodyPr wrap="none">
            <a:spAutoFit/>
          </a:bodyPr>
          <a:lstStyle/>
          <a:p>
            <a:pPr fontAlgn="auto">
              <a:spcBef>
                <a:spcPts val="0"/>
              </a:spcBef>
              <a:spcAft>
                <a:spcPts val="0"/>
              </a:spcAft>
              <a:defRPr/>
            </a:pPr>
            <a:r>
              <a:rPr lang="en-US" sz="1200" dirty="0">
                <a:solidFill>
                  <a:schemeClr val="bg1">
                    <a:lumMod val="65000"/>
                  </a:schemeClr>
                </a:solidFill>
                <a:latin typeface="+mn-lt"/>
              </a:rPr>
              <a:t>VETERANS HEALTH ADMINISTRATION – OFFICE OF RURAL HEALTH</a:t>
            </a:r>
          </a:p>
        </p:txBody>
      </p:sp>
      <p:sp>
        <p:nvSpPr>
          <p:cNvPr id="310" name="Slide Number Placeholder 5"/>
          <p:cNvSpPr txBox="1">
            <a:spLocks/>
          </p:cNvSpPr>
          <p:nvPr userDrawn="1"/>
        </p:nvSpPr>
        <p:spPr>
          <a:xfrm>
            <a:off x="8586788" y="6254750"/>
            <a:ext cx="493712" cy="365125"/>
          </a:xfrm>
          <a:prstGeom prst="rect">
            <a:avLst/>
          </a:prstGeom>
        </p:spPr>
        <p:txBody>
          <a:bodyPr anchor="ctr"/>
          <a:lstStyle>
            <a:lvl1pPr>
              <a:defRPr/>
            </a:lvl1pPr>
          </a:lstStyle>
          <a:p>
            <a:pPr algn="r" fontAlgn="auto">
              <a:spcBef>
                <a:spcPts val="0"/>
              </a:spcBef>
              <a:spcAft>
                <a:spcPts val="0"/>
              </a:spcAft>
              <a:defRPr/>
            </a:pPr>
            <a:fld id="{82AA83D3-9CC7-4503-BF37-AA613806619F}"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
        <p:nvSpPr>
          <p:cNvPr id="312" name="Title 311"/>
          <p:cNvSpPr>
            <a:spLocks noGrp="1"/>
          </p:cNvSpPr>
          <p:nvPr>
            <p:ph type="title"/>
          </p:nvPr>
        </p:nvSpPr>
        <p:spPr>
          <a:xfrm>
            <a:off x="457200" y="274638"/>
            <a:ext cx="8229600" cy="1289304"/>
          </a:xfrm>
        </p:spPr>
        <p:txBody>
          <a:bodyPr anchor="b">
            <a:normAutofit/>
          </a:bodyPr>
          <a:lstStyle>
            <a:lvl1pPr algn="l">
              <a:defRPr sz="2400">
                <a:solidFill>
                  <a:schemeClr val="bg1"/>
                </a:solidFill>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3587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37A14F-E9FC-465B-AF2D-8CDA80DC0405}"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9DFA1E-E554-48BD-AF3D-568CDCAFE7C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C0AF99-9CA2-4266-B5D7-6B9D83A244C2}"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CC9C91-2E5E-4CF4-AA4F-E77373E136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0957CF-3831-4CB7-BF58-8F6A533F75E0}" type="datetimeFigureOut">
              <a:rPr lang="en-US"/>
              <a:pPr>
                <a:defRPr/>
              </a:pPr>
              <a:t>11/25/2013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A5FFF7-EC02-49B7-A47B-9AD6B336FC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4B6BAB-A2C5-4C99-B699-45C0E386B41B}" type="datetimeFigureOut">
              <a:rPr lang="en-US"/>
              <a:pPr>
                <a:defRPr/>
              </a:pPr>
              <a:t>11/25/2013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14086B-1D0A-4895-B6D2-15B687C691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C53796-41ED-4909-892C-15FC9C3A26F5}" type="datetimeFigureOut">
              <a:rPr lang="en-US"/>
              <a:pPr>
                <a:defRPr/>
              </a:pPr>
              <a:t>11/25/2013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A7D32E-5097-4D63-8661-CC79A0667B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7063E6-50C1-4ED7-82F8-E7591A682F7A}" type="datetimeFigureOut">
              <a:rPr lang="en-US"/>
              <a:pPr>
                <a:defRPr/>
              </a:pPr>
              <a:t>11/25/2013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661440-DA30-47C1-ACAE-35461577AA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B6EBF4-AD3E-4455-84C8-B9ABB51B1A89}" type="datetimeFigureOut">
              <a:rPr lang="en-US"/>
              <a:pPr>
                <a:defRPr/>
              </a:pPr>
              <a:t>11/25/2013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81D087-090E-416B-AC46-6982A86964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D4CF9-BE53-442E-8055-1054E65B1B38}" type="datetimeFigureOut">
              <a:rPr lang="en-US"/>
              <a:pPr>
                <a:defRPr/>
              </a:pPr>
              <a:t>11/25/2013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C2FBC5-DF89-4AB4-BB68-A821B7E155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A37C198-07D7-4080-90E9-4BBF52D7DB89}" type="datetimeFigureOut">
              <a:rPr lang="en-US"/>
              <a:pPr>
                <a:defRPr/>
              </a:pPr>
              <a:t>11/25/2013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33C6122-5F47-4F86-824E-321717C11C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va.gov/"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www.oefoif.va.gov/index.as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www.pbm.va.gov/NationalFormulary.asp"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healthquality.va.gov/"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www.womenshealth.va.gov/" TargetMode="External"/><Relationship Id="rId5" Type="http://schemas.openxmlformats.org/officeDocument/2006/relationships/hyperlink" Target="http://www.pdhealth.mil/hcc/sapr.asp" TargetMode="External"/><Relationship Id="rId4" Type="http://schemas.openxmlformats.org/officeDocument/2006/relationships/hyperlink" Target="http://www.nationalresourcedirectory.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38328" y="3182112"/>
            <a:ext cx="8500872" cy="1313688"/>
          </a:xfrm>
        </p:spPr>
        <p:txBody>
          <a:bodyPr/>
          <a:lstStyle/>
          <a:p>
            <a:pPr eaLnBrk="1" hangingPunct="1"/>
            <a:r>
              <a:rPr lang="en-US" sz="3600" dirty="0" smtClean="0"/>
              <a:t>Partnering to Improve Veterans’ Health Care</a:t>
            </a:r>
          </a:p>
        </p:txBody>
      </p:sp>
      <p:sp>
        <p:nvSpPr>
          <p:cNvPr id="3" name="Subtitle 2"/>
          <p:cNvSpPr>
            <a:spLocks noGrp="1"/>
          </p:cNvSpPr>
          <p:nvPr>
            <p:ph type="subTitle" idx="1"/>
          </p:nvPr>
        </p:nvSpPr>
        <p:spPr>
          <a:xfrm>
            <a:off x="609600" y="4572000"/>
            <a:ext cx="7754112" cy="1371600"/>
          </a:xfrm>
        </p:spPr>
        <p:txBody>
          <a:bodyPr rtlCol="0">
            <a:normAutofit fontScale="92500"/>
          </a:bodyPr>
          <a:lstStyle/>
          <a:p>
            <a:pPr algn="ctr" eaLnBrk="1" fontAlgn="auto" hangingPunct="1">
              <a:spcAft>
                <a:spcPts val="0"/>
              </a:spcAft>
              <a:defRPr/>
            </a:pPr>
            <a:endParaRPr lang="en-US" sz="3000" dirty="0" smtClean="0"/>
          </a:p>
          <a:p>
            <a:pPr eaLnBrk="1" fontAlgn="auto" hangingPunct="1">
              <a:spcAft>
                <a:spcPts val="0"/>
              </a:spcAft>
              <a:defRPr/>
            </a:pPr>
            <a:r>
              <a:rPr lang="en-US" sz="3000" dirty="0" smtClean="0"/>
              <a:t>Central Western Massachusetts VA Medical Center</a:t>
            </a:r>
          </a:p>
          <a:p>
            <a:pPr algn="ctr" eaLnBrk="1" fontAlgn="auto" hangingPunct="1">
              <a:spcAft>
                <a:spcPts val="0"/>
              </a:spcAft>
              <a:defRPr/>
            </a:pPr>
            <a:endParaRPr lang="en-US" sz="3000" dirty="0" smtClean="0"/>
          </a:p>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normAutofit/>
          </a:bodyPr>
          <a:lstStyle/>
          <a:p>
            <a:pPr eaLnBrk="1" hangingPunct="1"/>
            <a:r>
              <a:rPr lang="en-US" sz="3200" dirty="0" smtClean="0"/>
              <a:t>Our Purpose: To Provide Excellent </a:t>
            </a:r>
            <a:br>
              <a:rPr lang="en-US" sz="3200" dirty="0" smtClean="0"/>
            </a:br>
            <a:r>
              <a:rPr lang="en-US" sz="3200" dirty="0" smtClean="0"/>
              <a:t>Patient-Centered Care for Veterans </a:t>
            </a:r>
          </a:p>
        </p:txBody>
      </p:sp>
      <p:sp>
        <p:nvSpPr>
          <p:cNvPr id="9219" name="Content Placeholder 2"/>
          <p:cNvSpPr>
            <a:spLocks noGrp="1"/>
          </p:cNvSpPr>
          <p:nvPr>
            <p:ph sz="quarter" idx="10"/>
          </p:nvPr>
        </p:nvSpPr>
        <p:spPr/>
        <p:txBody>
          <a:bodyPr/>
          <a:lstStyle/>
          <a:p>
            <a:pPr eaLnBrk="1" hangingPunct="1"/>
            <a:r>
              <a:rPr lang="en-US" sz="2400" dirty="0" smtClean="0"/>
              <a:t>Build understanding between community healthcare organizations  and local VHA facility</a:t>
            </a:r>
          </a:p>
          <a:p>
            <a:pPr eaLnBrk="1" hangingPunct="1">
              <a:buNone/>
            </a:pPr>
            <a:endParaRPr lang="en-US" sz="2400" dirty="0" smtClean="0"/>
          </a:p>
          <a:p>
            <a:pPr eaLnBrk="1" hangingPunct="1"/>
            <a:r>
              <a:rPr lang="en-US" sz="2400" dirty="0" smtClean="0"/>
              <a:t>Improve communication by identifying appropriate contacts at VHA and in the community</a:t>
            </a:r>
          </a:p>
          <a:p>
            <a:pPr eaLnBrk="1" hangingPunct="1">
              <a:buNone/>
            </a:pPr>
            <a:endParaRPr lang="en-US" sz="2400" dirty="0" smtClean="0"/>
          </a:p>
          <a:p>
            <a:pPr eaLnBrk="1" hangingPunct="1"/>
            <a:r>
              <a:rPr lang="en-US" sz="2400" dirty="0" smtClean="0"/>
              <a:t>Safe transitions of care to reduce hospital readmissions</a:t>
            </a:r>
          </a:p>
          <a:p>
            <a:pPr eaLnBrk="1" hangingPunct="1">
              <a:buNone/>
            </a:pPr>
            <a:endParaRPr lang="en-US" sz="2400" dirty="0" smtClean="0"/>
          </a:p>
          <a:p>
            <a:pPr eaLnBrk="1" hangingPunct="1"/>
            <a:r>
              <a:rPr lang="en-US" sz="2400" dirty="0" smtClean="0"/>
              <a:t>Moving from “dual management” to “co-management” systems</a:t>
            </a:r>
          </a:p>
          <a:p>
            <a:pPr marL="0" indent="0" eaLnBrk="1" hangingPunct="1">
              <a:buNone/>
            </a:pPr>
            <a:endParaRPr lang="en-US" sz="2400" dirty="0" smtClean="0"/>
          </a:p>
          <a:p>
            <a:pPr eaLnBrk="1" hangingPunct="1">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sz="3200" dirty="0" smtClean="0"/>
              <a:t>Starting point: </a:t>
            </a:r>
            <a:br>
              <a:rPr lang="en-US" sz="3200" dirty="0" smtClean="0"/>
            </a:br>
            <a:r>
              <a:rPr lang="en-US" sz="3200" dirty="0" smtClean="0"/>
              <a:t>Ask your patients…</a:t>
            </a:r>
          </a:p>
        </p:txBody>
      </p:sp>
      <p:sp>
        <p:nvSpPr>
          <p:cNvPr id="7171" name="Content Placeholder 2"/>
          <p:cNvSpPr>
            <a:spLocks noGrp="1"/>
          </p:cNvSpPr>
          <p:nvPr>
            <p:ph sz="quarter" idx="10"/>
          </p:nvPr>
        </p:nvSpPr>
        <p:spPr>
          <a:xfrm>
            <a:off x="457200" y="1981200"/>
            <a:ext cx="8229600" cy="4145280"/>
          </a:xfrm>
        </p:spPr>
        <p:txBody>
          <a:bodyPr/>
          <a:lstStyle/>
          <a:p>
            <a:pPr eaLnBrk="1" hangingPunct="1">
              <a:lnSpc>
                <a:spcPct val="90000"/>
              </a:lnSpc>
            </a:pPr>
            <a:r>
              <a:rPr lang="en-US" sz="2400" dirty="0" smtClean="0"/>
              <a:t>Did they serve in the military?</a:t>
            </a:r>
          </a:p>
          <a:p>
            <a:pPr eaLnBrk="1" hangingPunct="1">
              <a:lnSpc>
                <a:spcPct val="90000"/>
              </a:lnSpc>
              <a:buNone/>
            </a:pPr>
            <a:endParaRPr lang="en-US" sz="2400" dirty="0" smtClean="0"/>
          </a:p>
          <a:p>
            <a:pPr eaLnBrk="1" hangingPunct="1">
              <a:lnSpc>
                <a:spcPct val="90000"/>
              </a:lnSpc>
            </a:pPr>
            <a:r>
              <a:rPr lang="en-US" sz="2400" dirty="0" smtClean="0"/>
              <a:t>If they have, are they enrolled in VHA?</a:t>
            </a:r>
          </a:p>
          <a:p>
            <a:pPr eaLnBrk="1" hangingPunct="1">
              <a:lnSpc>
                <a:spcPct val="90000"/>
              </a:lnSpc>
              <a:buNone/>
            </a:pPr>
            <a:endParaRPr lang="en-US" sz="2400" dirty="0" smtClean="0"/>
          </a:p>
          <a:p>
            <a:pPr eaLnBrk="1" hangingPunct="1">
              <a:lnSpc>
                <a:spcPct val="90000"/>
              </a:lnSpc>
            </a:pPr>
            <a:r>
              <a:rPr lang="en-US" sz="2400" dirty="0" smtClean="0"/>
              <a:t>If not, suggest they contact the VA at </a:t>
            </a:r>
            <a:r>
              <a:rPr lang="en-US" sz="2400" dirty="0" smtClean="0">
                <a:hlinkClick r:id="rId3"/>
              </a:rPr>
              <a:t>www.va.gov</a:t>
            </a:r>
            <a:r>
              <a:rPr lang="en-US" sz="2400" dirty="0" smtClean="0"/>
              <a:t> for veteran’s benefit information.</a:t>
            </a:r>
          </a:p>
          <a:p>
            <a:pPr eaLnBrk="1" hangingPunct="1">
              <a:lnSpc>
                <a:spcPct val="90000"/>
              </a:lnSpc>
              <a:buNone/>
            </a:pPr>
            <a:endParaRPr lang="en-US" sz="2400" dirty="0" smtClean="0"/>
          </a:p>
          <a:p>
            <a:pPr eaLnBrk="1" hangingPunct="1">
              <a:lnSpc>
                <a:spcPct val="90000"/>
              </a:lnSpc>
            </a:pPr>
            <a:r>
              <a:rPr lang="en-US" sz="2400" dirty="0" smtClean="0"/>
              <a:t>If they served in Iraq or Afghanistan, suggest they look at  benefits information at </a:t>
            </a:r>
            <a:r>
              <a:rPr lang="en-US" sz="2400" dirty="0" smtClean="0">
                <a:hlinkClick r:id="rId4"/>
              </a:rPr>
              <a:t>http://www.oefoif.va.gov/index.asp</a:t>
            </a:r>
            <a:endParaRPr lang="en-US" sz="2400" dirty="0" smtClean="0"/>
          </a:p>
          <a:p>
            <a:pPr eaLnBrk="1" hangingPunct="1">
              <a:lnSpc>
                <a:spcPct val="90000"/>
              </a:lnSpc>
            </a:pPr>
            <a:endParaRPr lang="en-US" sz="2400" dirty="0" smtClean="0"/>
          </a:p>
          <a:p>
            <a:pPr eaLnBrk="1" hangingPunct="1"/>
            <a:endParaRPr lang="en-US" sz="3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About VHA Primary Care</a:t>
            </a:r>
            <a:endParaRPr lang="en-US" sz="3200" dirty="0"/>
          </a:p>
        </p:txBody>
      </p:sp>
      <p:sp>
        <p:nvSpPr>
          <p:cNvPr id="3" name="Content Placeholder 2"/>
          <p:cNvSpPr>
            <a:spLocks noGrp="1"/>
          </p:cNvSpPr>
          <p:nvPr>
            <p:ph sz="quarter" idx="10"/>
          </p:nvPr>
        </p:nvSpPr>
        <p:spPr/>
        <p:txBody>
          <a:bodyPr/>
          <a:lstStyle/>
          <a:p>
            <a:r>
              <a:rPr lang="en-US" sz="2400" dirty="0" smtClean="0"/>
              <a:t>Patient Centered Medical Home model</a:t>
            </a:r>
          </a:p>
          <a:p>
            <a:pPr>
              <a:buNone/>
            </a:pPr>
            <a:endParaRPr lang="en-US" sz="2400" dirty="0" smtClean="0"/>
          </a:p>
          <a:p>
            <a:r>
              <a:rPr lang="en-US" sz="2400" dirty="0" smtClean="0"/>
              <a:t>Enrolled Veterans assigned to a Patient Aligned Care Team (PACT) </a:t>
            </a:r>
          </a:p>
          <a:p>
            <a:pPr>
              <a:buNone/>
            </a:pPr>
            <a:endParaRPr lang="en-US" sz="2400" dirty="0" smtClean="0"/>
          </a:p>
          <a:p>
            <a:r>
              <a:rPr lang="en-US" sz="2400" dirty="0" smtClean="0"/>
              <a:t>Primary Care Provider and the veteran’s PACT are the gateway to care and services at the VHA.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7684E7F9-18F1-447D-ACA2-C475C8B91760}" type="slidenum">
              <a:rPr lang="en-US" sz="1400">
                <a:solidFill>
                  <a:srgbClr val="000000"/>
                </a:solidFill>
                <a:latin typeface="Calibri" pitchFamily="34" charset="0"/>
              </a:rPr>
              <a:pPr algn="r"/>
              <a:t>13</a:t>
            </a:fld>
            <a:endParaRPr lang="en-US" sz="1400" dirty="0">
              <a:solidFill>
                <a:srgbClr val="000000"/>
              </a:solidFill>
              <a:latin typeface="Calibri" pitchFamily="34" charset="0"/>
            </a:endParaRPr>
          </a:p>
        </p:txBody>
      </p:sp>
      <p:pic>
        <p:nvPicPr>
          <p:cNvPr id="3075" name="Picture 4" descr="PCMH team v3.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do VHA Patients Pay for?</a:t>
            </a:r>
            <a:endParaRPr lang="en-US" sz="3200" dirty="0"/>
          </a:p>
        </p:txBody>
      </p:sp>
      <p:sp>
        <p:nvSpPr>
          <p:cNvPr id="3" name="Content Placeholder 2"/>
          <p:cNvSpPr>
            <a:spLocks noGrp="1"/>
          </p:cNvSpPr>
          <p:nvPr>
            <p:ph sz="quarter" idx="10"/>
          </p:nvPr>
        </p:nvSpPr>
        <p:spPr/>
        <p:txBody>
          <a:bodyPr/>
          <a:lstStyle/>
          <a:p>
            <a:pPr>
              <a:buNone/>
            </a:pPr>
            <a:r>
              <a:rPr lang="en-US" sz="2800" dirty="0" smtClean="0"/>
              <a:t>It varies:</a:t>
            </a:r>
          </a:p>
          <a:p>
            <a:r>
              <a:rPr lang="en-US" sz="2400" dirty="0" smtClean="0"/>
              <a:t>If a healthcare problem was caused by the veteran’s military service, the VHA calls it “service connected” and the veteran receives free healthcare for that problem.</a:t>
            </a:r>
          </a:p>
          <a:p>
            <a:r>
              <a:rPr lang="en-US" sz="2400" dirty="0" smtClean="0"/>
              <a:t>For other conditions, the VHA may charge a co-pay for healthcare visits, prescriptions, equipment or hospitalizations.</a:t>
            </a:r>
          </a:p>
          <a:p>
            <a:r>
              <a:rPr lang="en-US" sz="2400" dirty="0" smtClean="0"/>
              <a:t>VHA bills Veterans’ commercial healthcare insurance for care unless it is service connected. </a:t>
            </a:r>
          </a:p>
          <a:p>
            <a:r>
              <a:rPr lang="en-US" sz="2400" dirty="0" smtClean="0"/>
              <a:t>VHA does not bill Medicare.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is there Co-Managed Care?</a:t>
            </a:r>
            <a:endParaRPr lang="en-US" sz="3200" dirty="0"/>
          </a:p>
        </p:txBody>
      </p:sp>
      <p:sp>
        <p:nvSpPr>
          <p:cNvPr id="3" name="Content Placeholder 2"/>
          <p:cNvSpPr>
            <a:spLocks noGrp="1"/>
          </p:cNvSpPr>
          <p:nvPr>
            <p:ph sz="quarter" idx="10"/>
          </p:nvPr>
        </p:nvSpPr>
        <p:spPr/>
        <p:txBody>
          <a:bodyPr/>
          <a:lstStyle/>
          <a:p>
            <a:r>
              <a:rPr lang="en-US" sz="2400" dirty="0" smtClean="0"/>
              <a:t>Veterans enrolled in VHA care can use community healthcare services while maintaining their access to VHA benefits</a:t>
            </a:r>
          </a:p>
          <a:p>
            <a:pPr>
              <a:buNone/>
            </a:pPr>
            <a:endParaRPr lang="en-US" sz="2400" dirty="0" smtClean="0"/>
          </a:p>
          <a:p>
            <a:r>
              <a:rPr lang="en-US" sz="2400" dirty="0" smtClean="0"/>
              <a:t>50-70% of all enrolled Veterans are managed  in partnerships with the private sector</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US" sz="3200" dirty="0" smtClean="0"/>
              <a:t>Co-Management Challenges</a:t>
            </a:r>
          </a:p>
        </p:txBody>
      </p:sp>
      <p:sp>
        <p:nvSpPr>
          <p:cNvPr id="3" name="Content Placeholder 2"/>
          <p:cNvSpPr>
            <a:spLocks noGrp="1"/>
          </p:cNvSpPr>
          <p:nvPr>
            <p:ph sz="quarter" idx="10"/>
          </p:nvPr>
        </p:nvSpPr>
        <p:spPr/>
        <p:txBody>
          <a:bodyPr/>
          <a:lstStyle/>
          <a:p>
            <a:pPr eaLnBrk="1" hangingPunct="1">
              <a:buFont typeface="Arial" charset="0"/>
              <a:buNone/>
              <a:defRPr/>
            </a:pPr>
            <a:r>
              <a:rPr lang="en-US" sz="2800" dirty="0" smtClean="0"/>
              <a:t>	</a:t>
            </a:r>
            <a:r>
              <a:rPr lang="en-US" sz="2400" dirty="0" smtClean="0"/>
              <a:t>Areas that are particularly challenging for community physicians when working with VA:</a:t>
            </a:r>
          </a:p>
          <a:p>
            <a:pPr eaLnBrk="1" hangingPunct="1">
              <a:buFont typeface="Arial" charset="0"/>
              <a:buNone/>
              <a:defRPr/>
            </a:pPr>
            <a:endParaRPr lang="en-US" sz="2400" dirty="0" smtClean="0"/>
          </a:p>
          <a:p>
            <a:pPr marL="1314450" lvl="2" indent="-514350" eaLnBrk="1" hangingPunct="1">
              <a:buFont typeface="+mj-lt"/>
              <a:buAutoNum type="arabicPeriod"/>
              <a:defRPr/>
            </a:pPr>
            <a:r>
              <a:rPr lang="en-US" sz="2400" dirty="0" smtClean="0"/>
              <a:t>Getting medications  and supplies</a:t>
            </a:r>
          </a:p>
          <a:p>
            <a:pPr marL="1314450" lvl="2" indent="-514350" eaLnBrk="1" hangingPunct="1">
              <a:buFont typeface="+mj-lt"/>
              <a:buAutoNum type="arabicPeriod"/>
              <a:defRPr/>
            </a:pPr>
            <a:r>
              <a:rPr lang="en-US" sz="2400" dirty="0" smtClean="0"/>
              <a:t>Getting patient information from VA</a:t>
            </a:r>
          </a:p>
          <a:p>
            <a:pPr marL="1314450" lvl="2" indent="-514350" eaLnBrk="1" hangingPunct="1">
              <a:buFont typeface="+mj-lt"/>
              <a:buAutoNum type="arabicPeriod"/>
              <a:defRPr/>
            </a:pPr>
            <a:r>
              <a:rPr lang="en-US" sz="2400" dirty="0" smtClean="0"/>
              <a:t>Transferring inpatients to the VA</a:t>
            </a:r>
          </a:p>
          <a:p>
            <a:pPr marL="1314450" lvl="2" indent="-514350" eaLnBrk="1" hangingPunct="1">
              <a:buFont typeface="+mj-lt"/>
              <a:buAutoNum type="arabicPeriod"/>
              <a:defRPr/>
            </a:pPr>
            <a:r>
              <a:rPr lang="en-US" sz="2400" dirty="0" smtClean="0"/>
              <a:t>What does the VA pay for at non-VA sites?</a:t>
            </a:r>
          </a:p>
          <a:p>
            <a:pPr marL="514350" indent="-514350" eaLnBrk="1" hangingPunct="1">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Medications and Equipment</a:t>
            </a:r>
            <a:endParaRPr lang="en-US" sz="3200" dirty="0"/>
          </a:p>
        </p:txBody>
      </p:sp>
      <p:sp>
        <p:nvSpPr>
          <p:cNvPr id="3" name="Content Placeholder 2"/>
          <p:cNvSpPr>
            <a:spLocks noGrp="1"/>
          </p:cNvSpPr>
          <p:nvPr>
            <p:ph sz="quarter" idx="10"/>
          </p:nvPr>
        </p:nvSpPr>
        <p:spPr/>
        <p:txBody>
          <a:bodyPr/>
          <a:lstStyle/>
          <a:p>
            <a:r>
              <a:rPr lang="en-US" sz="2400" dirty="0" smtClean="0"/>
              <a:t>VHA Pharmacy only fills prescriptions written by VHA providers or VHA fee-based providers.</a:t>
            </a:r>
          </a:p>
          <a:p>
            <a:r>
              <a:rPr lang="en-US" sz="2400" dirty="0" smtClean="0"/>
              <a:t> Veterans get medications  and  medical equipment from VHA only for conditions managed by VHA providers</a:t>
            </a:r>
          </a:p>
          <a:p>
            <a:r>
              <a:rPr lang="en-US" sz="2400" dirty="0" smtClean="0"/>
              <a:t>When Veteran’s ask their VHA provider to  supply a medication prescribed by a community provider,  the VHA provider reviews the clinical information available and/or schedules an appointment to see the Veteran  because they will be medically responsible for the prescription</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VHA Providers use the VHA Formulary</a:t>
            </a:r>
            <a:endParaRPr lang="en-US" sz="3200" dirty="0"/>
          </a:p>
        </p:txBody>
      </p:sp>
      <p:sp>
        <p:nvSpPr>
          <p:cNvPr id="8" name="Content Placeholder 7"/>
          <p:cNvSpPr>
            <a:spLocks noGrp="1"/>
          </p:cNvSpPr>
          <p:nvPr>
            <p:ph sz="quarter" idx="10"/>
          </p:nvPr>
        </p:nvSpPr>
        <p:spPr/>
        <p:txBody>
          <a:bodyPr/>
          <a:lstStyle/>
          <a:p>
            <a:pPr>
              <a:buNone/>
            </a:pPr>
            <a:r>
              <a:rPr lang="en-US" sz="2400" dirty="0" smtClean="0"/>
              <a:t>The VHA  Formulary:</a:t>
            </a:r>
          </a:p>
          <a:p>
            <a:pPr>
              <a:buNone/>
            </a:pPr>
            <a:r>
              <a:rPr lang="en-US" sz="2800" dirty="0" smtClean="0">
                <a:hlinkClick r:id="rId2"/>
              </a:rPr>
              <a:t>http://www.pbm.va.gov/NationalFormulary.asp</a:t>
            </a:r>
            <a:endParaRPr lang="en-US" sz="2800" dirty="0" smtClean="0"/>
          </a:p>
          <a:p>
            <a:pPr>
              <a:buNone/>
            </a:pPr>
            <a:endParaRPr lang="en-US" sz="1200" dirty="0" smtClean="0"/>
          </a:p>
          <a:p>
            <a:endParaRPr lang="en-US" sz="2400" dirty="0" smtClean="0"/>
          </a:p>
          <a:p>
            <a:r>
              <a:rPr lang="en-US" sz="2400" dirty="0" smtClean="0"/>
              <a:t>Primary Care Providers prescribe medications within their scope of practice.</a:t>
            </a:r>
          </a:p>
          <a:p>
            <a:r>
              <a:rPr lang="en-US" sz="2400" dirty="0" smtClean="0"/>
              <a:t> Medications prescribed by a community specialty care provider (ophthalmologist, oncologist, rheumatologist, etc.) require a VHA specialty care provider to concur and write.</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a:t>
            </a:r>
            <a:br>
              <a:rPr lang="en-US" sz="3200" dirty="0" smtClean="0"/>
            </a:br>
            <a:r>
              <a:rPr lang="en-US" sz="3200" dirty="0" smtClean="0"/>
              <a:t>Preferred  Medications</a:t>
            </a:r>
            <a:endParaRPr lang="en-US" sz="32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749568109"/>
              </p:ext>
            </p:extLst>
          </p:nvPr>
        </p:nvGraphicFramePr>
        <p:xfrm>
          <a:off x="1752600" y="1676401"/>
          <a:ext cx="5638800" cy="5090160"/>
        </p:xfrm>
        <a:graphic>
          <a:graphicData uri="http://schemas.openxmlformats.org/drawingml/2006/table">
            <a:tbl>
              <a:tblPr firstRow="1" bandRow="1">
                <a:tableStyleId>{5C22544A-7EE6-4342-B048-85BDC9FD1C3A}</a:tableStyleId>
              </a:tblPr>
              <a:tblGrid>
                <a:gridCol w="2793051"/>
                <a:gridCol w="2845749"/>
              </a:tblGrid>
              <a:tr h="444880">
                <a:tc>
                  <a:txBody>
                    <a:bodyPr/>
                    <a:lstStyle/>
                    <a:p>
                      <a:r>
                        <a:rPr lang="en-US" sz="2400" dirty="0" smtClean="0"/>
                        <a:t>VA Formulary</a:t>
                      </a:r>
                      <a:endParaRPr lang="en-US" sz="2400" dirty="0"/>
                    </a:p>
                  </a:txBody>
                  <a:tcPr/>
                </a:tc>
                <a:tc>
                  <a:txBody>
                    <a:bodyPr/>
                    <a:lstStyle/>
                    <a:p>
                      <a:r>
                        <a:rPr lang="en-US" sz="2400" dirty="0" smtClean="0"/>
                        <a:t>Not on VA Formulary</a:t>
                      </a:r>
                      <a:endParaRPr lang="en-US" sz="2400" dirty="0"/>
                    </a:p>
                  </a:txBody>
                  <a:tcPr/>
                </a:tc>
              </a:tr>
              <a:tr h="1275323">
                <a:tc>
                  <a:txBody>
                    <a:bodyPr/>
                    <a:lstStyle/>
                    <a:p>
                      <a:r>
                        <a:rPr lang="en-US" sz="2000" dirty="0" err="1" smtClean="0"/>
                        <a:t>Simvastatin</a:t>
                      </a:r>
                      <a:r>
                        <a:rPr lang="en-US" sz="2000" dirty="0" smtClean="0"/>
                        <a:t> (1</a:t>
                      </a:r>
                      <a:r>
                        <a:rPr lang="en-US" sz="2000" baseline="30000" dirty="0" smtClean="0"/>
                        <a:t>st</a:t>
                      </a:r>
                      <a:r>
                        <a:rPr lang="en-US" sz="2000" dirty="0" smtClean="0"/>
                        <a:t> line)</a:t>
                      </a:r>
                    </a:p>
                    <a:p>
                      <a:r>
                        <a:rPr lang="en-US" sz="2000" dirty="0" err="1" smtClean="0"/>
                        <a:t>Pravastatin</a:t>
                      </a:r>
                      <a:endParaRPr lang="en-US" sz="2000" dirty="0" smtClean="0"/>
                    </a:p>
                  </a:txBody>
                  <a:tcPr/>
                </a:tc>
                <a:tc>
                  <a:txBody>
                    <a:bodyPr/>
                    <a:lstStyle/>
                    <a:p>
                      <a:r>
                        <a:rPr lang="en-US" sz="2000" dirty="0" err="1" smtClean="0"/>
                        <a:t>Atorvastatin</a:t>
                      </a:r>
                      <a:endParaRPr lang="en-US" sz="2000" dirty="0" smtClean="0"/>
                    </a:p>
                    <a:p>
                      <a:r>
                        <a:rPr lang="en-US" sz="2000" dirty="0" err="1" smtClean="0"/>
                        <a:t>Rosuvastatin</a:t>
                      </a:r>
                      <a:endParaRPr lang="en-US" sz="2000" dirty="0" smtClean="0"/>
                    </a:p>
                    <a:p>
                      <a:endParaRPr lang="en-US" sz="2000" dirty="0" smtClean="0"/>
                    </a:p>
                    <a:p>
                      <a:endParaRPr lang="en-US" sz="2000" dirty="0"/>
                    </a:p>
                  </a:txBody>
                  <a:tcPr/>
                </a:tc>
              </a:tr>
              <a:tr h="1571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Omeprazole</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Ranitidine</a:t>
                      </a:r>
                    </a:p>
                    <a:p>
                      <a:r>
                        <a:rPr lang="en-US" sz="2000" dirty="0" smtClean="0"/>
                        <a:t>Famotidine</a:t>
                      </a:r>
                      <a:endParaRPr lang="en-US" sz="2000" dirty="0"/>
                    </a:p>
                  </a:txBody>
                  <a:tcPr/>
                </a:tc>
                <a:tc>
                  <a:txBody>
                    <a:bodyPr/>
                    <a:lstStyle/>
                    <a:p>
                      <a:r>
                        <a:rPr lang="en-US" sz="2000" dirty="0" err="1" smtClean="0"/>
                        <a:t>Lansoprazole</a:t>
                      </a:r>
                      <a:endParaRPr lang="en-US" sz="2000" dirty="0" smtClean="0"/>
                    </a:p>
                    <a:p>
                      <a:r>
                        <a:rPr lang="en-US" sz="2000" dirty="0" err="1" smtClean="0"/>
                        <a:t>Esomeprazole</a:t>
                      </a:r>
                      <a:endParaRPr lang="en-US" sz="2000" dirty="0" smtClean="0"/>
                    </a:p>
                    <a:p>
                      <a:endParaRPr lang="en-US" sz="2000" dirty="0" smtClean="0"/>
                    </a:p>
                    <a:p>
                      <a:endParaRPr lang="en-US" sz="2000" dirty="0"/>
                    </a:p>
                  </a:txBody>
                  <a:tcPr/>
                </a:tc>
              </a:tr>
              <a:tr h="682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Finasteride</a:t>
                      </a:r>
                      <a:endParaRPr lang="en-US" sz="2000" dirty="0" smtClean="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Dutasteride</a:t>
                      </a:r>
                      <a:endParaRPr lang="en-US" sz="2000" dirty="0" smtClean="0"/>
                    </a:p>
                    <a:p>
                      <a:endParaRPr lang="en-US" sz="2000" dirty="0"/>
                    </a:p>
                  </a:txBody>
                  <a:tcPr/>
                </a:tc>
              </a:tr>
              <a:tr h="978736">
                <a:tc>
                  <a:txBody>
                    <a:bodyPr/>
                    <a:lstStyle/>
                    <a:p>
                      <a:r>
                        <a:rPr lang="en-US" sz="2000" dirty="0" err="1" smtClean="0"/>
                        <a:t>Formoterol</a:t>
                      </a:r>
                      <a:endParaRPr lang="en-US" sz="2000" dirty="0" smtClean="0"/>
                    </a:p>
                    <a:p>
                      <a:r>
                        <a:rPr lang="en-US" sz="2000" dirty="0" err="1" smtClean="0"/>
                        <a:t>Mometasone</a:t>
                      </a:r>
                      <a:endParaRPr lang="en-US" sz="2000" dirty="0" smtClean="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Advair</a:t>
                      </a:r>
                      <a:endParaRPr lang="en-US" sz="2000" dirty="0" smtClean="0"/>
                    </a:p>
                    <a:p>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antageBanner.jpg"/>
          <p:cNvPicPr>
            <a:picLocks noChangeAspect="1"/>
          </p:cNvPicPr>
          <p:nvPr/>
        </p:nvPicPr>
        <p:blipFill>
          <a:blip r:embed="rId3" cstate="print"/>
          <a:stretch>
            <a:fillRect/>
          </a:stretch>
        </p:blipFill>
        <p:spPr>
          <a:xfrm>
            <a:off x="1600200" y="1371600"/>
            <a:ext cx="5715000" cy="2381250"/>
          </a:xfrm>
          <a:prstGeom prst="rect">
            <a:avLst/>
          </a:prstGeom>
        </p:spPr>
      </p:pic>
      <p:sp>
        <p:nvSpPr>
          <p:cNvPr id="2" name="Title 1"/>
          <p:cNvSpPr>
            <a:spLocks noGrp="1"/>
          </p:cNvSpPr>
          <p:nvPr>
            <p:ph type="title" idx="4294967295"/>
          </p:nvPr>
        </p:nvSpPr>
        <p:spPr>
          <a:xfrm>
            <a:off x="0" y="274638"/>
            <a:ext cx="8991600" cy="1143000"/>
          </a:xfrm>
        </p:spPr>
        <p:txBody>
          <a:bodyPr/>
          <a:lstStyle/>
          <a:p>
            <a:r>
              <a:rPr lang="en-US" sz="3600" dirty="0" smtClean="0"/>
              <a:t>Why have we asked  for your time today?</a:t>
            </a:r>
            <a:endParaRPr lang="en-US" sz="3600" dirty="0"/>
          </a:p>
        </p:txBody>
      </p:sp>
      <p:sp>
        <p:nvSpPr>
          <p:cNvPr id="3" name="Content Placeholder 2"/>
          <p:cNvSpPr>
            <a:spLocks noGrp="1"/>
          </p:cNvSpPr>
          <p:nvPr>
            <p:ph idx="4294967295"/>
          </p:nvPr>
        </p:nvSpPr>
        <p:spPr>
          <a:xfrm>
            <a:off x="838200" y="1219200"/>
            <a:ext cx="7315200" cy="4800600"/>
          </a:xfrm>
        </p:spPr>
        <p:txBody>
          <a:bodyPr/>
          <a:lstStyle/>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“Honor America’s Veterans by providing exceptional health care that improves their health and well-being”</a:t>
            </a:r>
          </a:p>
          <a:p>
            <a:pPr>
              <a:buNone/>
            </a:pPr>
            <a:endParaRPr lang="en-US" dirty="0" smtClean="0"/>
          </a:p>
          <a:p>
            <a:pPr>
              <a:buNone/>
            </a:pPr>
            <a:r>
              <a:rPr lang="en-US" dirty="0" smtClean="0"/>
              <a:t> </a:t>
            </a:r>
            <a:endParaRPr lang="en-US" dirty="0"/>
          </a:p>
        </p:txBody>
      </p:sp>
      <p:pic>
        <p:nvPicPr>
          <p:cNvPr id="4" name="Picture 3" descr="couple_talking.gif"/>
          <p:cNvPicPr>
            <a:picLocks noChangeAspect="1"/>
          </p:cNvPicPr>
          <p:nvPr/>
        </p:nvPicPr>
        <p:blipFill>
          <a:blip r:embed="rId4" cstate="print"/>
          <a:stretch>
            <a:fillRect/>
          </a:stretch>
        </p:blipFill>
        <p:spPr>
          <a:xfrm>
            <a:off x="3200400" y="3429000"/>
            <a:ext cx="2124075" cy="1371600"/>
          </a:xfrm>
          <a:prstGeom prst="rect">
            <a:avLst/>
          </a:prstGeom>
        </p:spPr>
      </p:pic>
      <p:pic>
        <p:nvPicPr>
          <p:cNvPr id="5" name="Picture 4" descr="kid_dad_shipout.jpg"/>
          <p:cNvPicPr>
            <a:picLocks noChangeAspect="1"/>
          </p:cNvPicPr>
          <p:nvPr/>
        </p:nvPicPr>
        <p:blipFill>
          <a:blip r:embed="rId5" cstate="print"/>
          <a:stretch>
            <a:fillRect/>
          </a:stretch>
        </p:blipFill>
        <p:spPr>
          <a:xfrm>
            <a:off x="1600200" y="3429001"/>
            <a:ext cx="1600200" cy="1371600"/>
          </a:xfrm>
          <a:prstGeom prst="rect">
            <a:avLst/>
          </a:prstGeom>
        </p:spPr>
      </p:pic>
      <p:pic>
        <p:nvPicPr>
          <p:cNvPr id="7" name="Picture 6" descr="Veteran femaile.jpg"/>
          <p:cNvPicPr>
            <a:picLocks noChangeAspect="1"/>
          </p:cNvPicPr>
          <p:nvPr/>
        </p:nvPicPr>
        <p:blipFill>
          <a:blip r:embed="rId6" cstate="print"/>
          <a:stretch>
            <a:fillRect/>
          </a:stretch>
        </p:blipFill>
        <p:spPr>
          <a:xfrm>
            <a:off x="5334000" y="3429000"/>
            <a:ext cx="1977109"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I Contact VHA for Records?</a:t>
            </a:r>
            <a:endParaRPr lang="en-US" sz="3200" dirty="0"/>
          </a:p>
        </p:txBody>
      </p:sp>
      <p:sp>
        <p:nvSpPr>
          <p:cNvPr id="3" name="Content Placeholder 2"/>
          <p:cNvSpPr>
            <a:spLocks noGrp="1"/>
          </p:cNvSpPr>
          <p:nvPr>
            <p:ph sz="quarter" idx="10"/>
          </p:nvPr>
        </p:nvSpPr>
        <p:spPr>
          <a:xfrm>
            <a:off x="228600" y="1676400"/>
            <a:ext cx="8686800" cy="5181600"/>
          </a:xfrm>
        </p:spPr>
        <p:txBody>
          <a:bodyPr/>
          <a:lstStyle/>
          <a:p>
            <a:r>
              <a:rPr lang="en-US" sz="2400" b="1" dirty="0" smtClean="0"/>
              <a:t>Non-Urgent</a:t>
            </a:r>
          </a:p>
          <a:p>
            <a:pPr lvl="1"/>
            <a:r>
              <a:rPr lang="en-US" sz="2200" dirty="0" smtClean="0"/>
              <a:t>Veteran can submit a Release of Information request to VHA to send information directly to the community provider</a:t>
            </a:r>
          </a:p>
          <a:p>
            <a:pPr lvl="1"/>
            <a:r>
              <a:rPr lang="en-US" sz="2200" dirty="0" smtClean="0"/>
              <a:t>Request that the Veteran provide the information directly</a:t>
            </a:r>
          </a:p>
          <a:p>
            <a:r>
              <a:rPr lang="en-US" sz="2400" b="1" dirty="0" smtClean="0"/>
              <a:t>Urgent</a:t>
            </a:r>
          </a:p>
          <a:p>
            <a:pPr lvl="1"/>
            <a:r>
              <a:rPr lang="en-US" sz="2200" dirty="0" smtClean="0"/>
              <a:t>Mon-Fri 8:00 a.m. - 4:30 p.m.: Call appropriate CBOC and connect to patient’s PACT team</a:t>
            </a:r>
          </a:p>
          <a:p>
            <a:pPr lvl="1"/>
            <a:r>
              <a:rPr lang="en-US" sz="2200" dirty="0" smtClean="0"/>
              <a:t>Evenings, nights, weekends, holidays: Call CWM </a:t>
            </a:r>
            <a:r>
              <a:rPr lang="en-US" sz="2200" smtClean="0"/>
              <a:t>VA @ </a:t>
            </a:r>
            <a:r>
              <a:rPr lang="en-US" sz="2200" dirty="0" smtClean="0"/>
              <a:t>413 584 4040 X 2461 and ask for administrator on duty</a:t>
            </a:r>
          </a:p>
          <a:p>
            <a:r>
              <a:rPr lang="en-US" sz="2400" b="1" dirty="0" smtClean="0"/>
              <a:t>My Health e Vet option</a:t>
            </a:r>
          </a:p>
          <a:p>
            <a:pPr lvl="1"/>
            <a:r>
              <a:rPr lang="en-US" sz="2200" dirty="0" smtClean="0"/>
              <a:t>Veteran prints information , secure messages the VHA provider to call, or  can grant access to EMR</a:t>
            </a:r>
            <a:endParaRPr lang="en-US" sz="22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sz="3200" dirty="0" smtClean="0"/>
              <a:t>Central Western MA VAMC</a:t>
            </a:r>
          </a:p>
        </p:txBody>
      </p:sp>
      <p:sp>
        <p:nvSpPr>
          <p:cNvPr id="6147" name="Content Placeholder 2"/>
          <p:cNvSpPr>
            <a:spLocks noGrp="1"/>
          </p:cNvSpPr>
          <p:nvPr>
            <p:ph idx="4294967295"/>
          </p:nvPr>
        </p:nvSpPr>
        <p:spPr>
          <a:xfrm>
            <a:off x="304800" y="1828800"/>
            <a:ext cx="8610600" cy="4297363"/>
          </a:xfrm>
        </p:spPr>
        <p:txBody>
          <a:bodyPr/>
          <a:lstStyle/>
          <a:p>
            <a:pPr eaLnBrk="1" hangingPunct="1"/>
            <a:r>
              <a:rPr lang="en-US" sz="2800" dirty="0" smtClean="0"/>
              <a:t>Central Western Mass VA 413 584 4040</a:t>
            </a:r>
          </a:p>
          <a:p>
            <a:pPr eaLnBrk="1" hangingPunct="1"/>
            <a:r>
              <a:rPr lang="en-US" sz="2800" dirty="0" smtClean="0"/>
              <a:t>Northampton: 	X1037</a:t>
            </a:r>
          </a:p>
          <a:p>
            <a:pPr eaLnBrk="1" hangingPunct="1"/>
            <a:r>
              <a:rPr lang="en-US" sz="2800" dirty="0" smtClean="0"/>
              <a:t>Springfield:	X6026</a:t>
            </a:r>
          </a:p>
          <a:p>
            <a:pPr eaLnBrk="1" hangingPunct="1"/>
            <a:r>
              <a:rPr lang="en-US" sz="2800" dirty="0" smtClean="0"/>
              <a:t>Greenfield:	X6430</a:t>
            </a:r>
          </a:p>
          <a:p>
            <a:pPr eaLnBrk="1" hangingPunct="1"/>
            <a:r>
              <a:rPr lang="en-US" sz="2800" dirty="0" smtClean="0"/>
              <a:t>Pittsfield:		X6301</a:t>
            </a:r>
          </a:p>
          <a:p>
            <a:pPr eaLnBrk="1" hangingPunct="1"/>
            <a:r>
              <a:rPr lang="en-US" sz="2800" dirty="0" smtClean="0"/>
              <a:t>Worcester:	X17900</a:t>
            </a:r>
          </a:p>
          <a:p>
            <a:pPr eaLnBrk="1" hangingPunct="1"/>
            <a:r>
              <a:rPr lang="en-US" sz="2800" dirty="0" smtClean="0"/>
              <a:t>Fitchburg:		X6200</a:t>
            </a:r>
          </a:p>
          <a:p>
            <a:pPr eaLnBrk="1" hangingPunct="1"/>
            <a:r>
              <a:rPr lang="en-US" sz="2800" dirty="0" smtClean="0"/>
              <a:t>After hours:   413 584 4040 X 2461</a:t>
            </a:r>
          </a:p>
        </p:txBody>
      </p:sp>
    </p:spTree>
    <p:extLst>
      <p:ext uri="{BB962C8B-B14F-4D97-AF65-F5344CB8AC3E}">
        <p14:creationId xmlns:p14="http://schemas.microsoft.com/office/powerpoint/2010/main" val="2106661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28600" y="228600"/>
          <a:ext cx="8686800" cy="6381145"/>
        </p:xfrm>
        <a:graphic>
          <a:graphicData uri="http://schemas.openxmlformats.org/presentationml/2006/ole">
            <mc:AlternateContent xmlns:mc="http://schemas.openxmlformats.org/markup-compatibility/2006">
              <mc:Choice xmlns:v="urn:schemas-microsoft-com:vml" Requires="v">
                <p:oleObj spid="_x0000_s1047" name="Acrobat Document" r:id="rId4" imgW="11657143" imgH="7542857" progId="AcroExch.Document.7">
                  <p:embed/>
                </p:oleObj>
              </mc:Choice>
              <mc:Fallback>
                <p:oleObj name="Acrobat Document" r:id="rId4" imgW="11657143" imgH="7542857" progId="AcroExch.Document.7">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8686800" cy="63811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289304"/>
          </a:xfrm>
        </p:spPr>
        <p:txBody>
          <a:bodyPr>
            <a:normAutofit/>
          </a:bodyPr>
          <a:lstStyle/>
          <a:p>
            <a:r>
              <a:rPr lang="en-US" sz="3200" dirty="0" smtClean="0"/>
              <a:t>How Do I Transfer a Veteran Patient </a:t>
            </a:r>
            <a:br>
              <a:rPr lang="en-US" sz="3200" dirty="0" smtClean="0"/>
            </a:br>
            <a:r>
              <a:rPr lang="en-US" sz="3200" dirty="0" smtClean="0"/>
              <a:t>to the VA?</a:t>
            </a:r>
            <a:endParaRPr lang="en-US" sz="3200" dirty="0"/>
          </a:p>
        </p:txBody>
      </p:sp>
      <p:sp>
        <p:nvSpPr>
          <p:cNvPr id="3" name="Content Placeholder 2"/>
          <p:cNvSpPr>
            <a:spLocks noGrp="1"/>
          </p:cNvSpPr>
          <p:nvPr>
            <p:ph sz="quarter" idx="10"/>
          </p:nvPr>
        </p:nvSpPr>
        <p:spPr/>
        <p:txBody>
          <a:bodyPr/>
          <a:lstStyle/>
          <a:p>
            <a:endParaRPr lang="en-US" sz="2400" dirty="0" smtClean="0"/>
          </a:p>
          <a:p>
            <a:pPr algn="ctr">
              <a:buNone/>
            </a:pPr>
            <a:r>
              <a:rPr lang="en-US" sz="2400" dirty="0" smtClean="0"/>
              <a:t>Monday–Friday</a:t>
            </a:r>
          </a:p>
          <a:p>
            <a:pPr>
              <a:buNone/>
            </a:pPr>
            <a:r>
              <a:rPr lang="en-US" sz="2400" dirty="0" smtClean="0"/>
              <a:t>Emergent: 911 Send to ER</a:t>
            </a:r>
          </a:p>
          <a:p>
            <a:pPr>
              <a:buNone/>
            </a:pPr>
            <a:endParaRPr lang="en-US" sz="2400" dirty="0" smtClean="0"/>
          </a:p>
          <a:p>
            <a:pPr>
              <a:buNone/>
            </a:pPr>
            <a:r>
              <a:rPr lang="en-US" sz="2400" dirty="0" smtClean="0"/>
              <a:t>Non-emergent:  Contact Urgent Care Northampton:  413 584 4040 X 1037 inform Administer of the Day (AOD) Patient  is being be sent to Urgent Care; instruct if Medical vs. Mental Health</a:t>
            </a:r>
          </a:p>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I Transfer a Veteran Patient </a:t>
            </a:r>
            <a:br>
              <a:rPr lang="en-US" sz="3200" dirty="0" smtClean="0"/>
            </a:br>
            <a:r>
              <a:rPr lang="en-US" sz="3200" dirty="0" smtClean="0"/>
              <a:t>to the VA?</a:t>
            </a:r>
            <a:endParaRPr lang="en-US" sz="3200" dirty="0"/>
          </a:p>
        </p:txBody>
      </p:sp>
      <p:sp>
        <p:nvSpPr>
          <p:cNvPr id="3" name="Content Placeholder 2"/>
          <p:cNvSpPr>
            <a:spLocks noGrp="1"/>
          </p:cNvSpPr>
          <p:nvPr>
            <p:ph sz="quarter" idx="10"/>
          </p:nvPr>
        </p:nvSpPr>
        <p:spPr/>
        <p:txBody>
          <a:bodyPr/>
          <a:lstStyle/>
          <a:p>
            <a:pPr algn="ctr">
              <a:buNone/>
            </a:pPr>
            <a:r>
              <a:rPr lang="en-US" sz="2400" dirty="0" smtClean="0"/>
              <a:t>After hours/Weekends/Holidays</a:t>
            </a:r>
          </a:p>
          <a:p>
            <a:pPr algn="ctr">
              <a:buNone/>
            </a:pPr>
            <a:endParaRPr lang="en-US" sz="2400" dirty="0" smtClean="0"/>
          </a:p>
          <a:p>
            <a:pPr>
              <a:buNone/>
            </a:pPr>
            <a:r>
              <a:rPr lang="en-US" sz="2400" dirty="0" smtClean="0"/>
              <a:t>Emergent: 911 Send to ER</a:t>
            </a:r>
          </a:p>
          <a:p>
            <a:pPr>
              <a:buNone/>
            </a:pPr>
            <a:endParaRPr lang="en-US" sz="2400" dirty="0" smtClean="0"/>
          </a:p>
          <a:p>
            <a:pPr>
              <a:buNone/>
            </a:pPr>
            <a:r>
              <a:rPr lang="en-US" sz="2400" dirty="0" smtClean="0"/>
              <a:t>Non-Emergent: Call AOD  Urgent Care 413 584 4040  X  2461 </a:t>
            </a:r>
          </a:p>
          <a:p>
            <a:pPr>
              <a:buNone/>
            </a:pPr>
            <a:r>
              <a:rPr lang="en-US" sz="2400" dirty="0" smtClean="0"/>
              <a:t>Inform Patient is being sent to Urgent Care, instruct if Medical vs. Mental health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What will VHA pay for at non-VHA sites?</a:t>
            </a:r>
            <a:endParaRPr lang="en-US" sz="3200" dirty="0"/>
          </a:p>
        </p:txBody>
      </p:sp>
      <p:sp>
        <p:nvSpPr>
          <p:cNvPr id="7" name="Content Placeholder 6"/>
          <p:cNvSpPr>
            <a:spLocks noGrp="1"/>
          </p:cNvSpPr>
          <p:nvPr>
            <p:ph sz="quarter" idx="10"/>
          </p:nvPr>
        </p:nvSpPr>
        <p:spPr/>
        <p:txBody>
          <a:bodyPr/>
          <a:lstStyle/>
          <a:p>
            <a:r>
              <a:rPr lang="en-US" sz="2400" dirty="0" smtClean="0"/>
              <a:t>It varies  and it is complicated.  </a:t>
            </a:r>
          </a:p>
          <a:p>
            <a:r>
              <a:rPr lang="en-US" sz="2400" dirty="0" smtClean="0"/>
              <a:t>If VA services are available, VA usually does not pay</a:t>
            </a:r>
          </a:p>
          <a:p>
            <a:r>
              <a:rPr lang="en-US" sz="2400" dirty="0" smtClean="0"/>
              <a:t>If VA services not available, then there are circumstances where VA may pay</a:t>
            </a:r>
          </a:p>
          <a:p>
            <a:r>
              <a:rPr lang="en-US" sz="2400" dirty="0" smtClean="0"/>
              <a:t>Managed by Fee Basis department</a:t>
            </a:r>
          </a:p>
          <a:p>
            <a:r>
              <a:rPr lang="en-US" sz="2400" dirty="0" err="1" smtClean="0"/>
              <a:t>Millenium</a:t>
            </a:r>
            <a:r>
              <a:rPr lang="en-US" sz="2400" dirty="0" smtClean="0"/>
              <a:t> Bill</a:t>
            </a:r>
          </a:p>
          <a:p>
            <a:pPr>
              <a:buNone/>
            </a:pPr>
            <a:endParaRPr lang="en-US" sz="2400" dirty="0" smtClean="0"/>
          </a:p>
          <a:p>
            <a:r>
              <a:rPr lang="en-US" sz="2400" dirty="0" smtClean="0"/>
              <a:t>Contact : Mill Bill/Fee Services: 1 413 584 4040 X 2919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1" hangingPunct="1"/>
            <a:r>
              <a:rPr lang="en-US" sz="3200" dirty="0" smtClean="0"/>
              <a:t>For More In-Depth Information:</a:t>
            </a:r>
            <a:br>
              <a:rPr lang="en-US" sz="3200" dirty="0" smtClean="0"/>
            </a:br>
            <a:r>
              <a:rPr lang="en-US" sz="3200" dirty="0" smtClean="0"/>
              <a:t>The 3-Hour Workshop</a:t>
            </a:r>
          </a:p>
        </p:txBody>
      </p:sp>
      <p:sp>
        <p:nvSpPr>
          <p:cNvPr id="13315" name="Content Placeholder 3"/>
          <p:cNvSpPr>
            <a:spLocks noGrp="1"/>
          </p:cNvSpPr>
          <p:nvPr>
            <p:ph sz="quarter" idx="10"/>
          </p:nvPr>
        </p:nvSpPr>
        <p:spPr/>
        <p:txBody>
          <a:bodyPr/>
          <a:lstStyle/>
          <a:p>
            <a:pPr eaLnBrk="1" hangingPunct="1"/>
            <a:r>
              <a:rPr lang="en-US" sz="2400" dirty="0" smtClean="0"/>
              <a:t>Learn more about the services available to eligible Veteran patients</a:t>
            </a:r>
          </a:p>
          <a:p>
            <a:pPr eaLnBrk="1" hangingPunct="1">
              <a:buNone/>
            </a:pPr>
            <a:endParaRPr lang="en-US" sz="2400" dirty="0" smtClean="0"/>
          </a:p>
          <a:p>
            <a:pPr eaLnBrk="1" hangingPunct="1"/>
            <a:r>
              <a:rPr lang="en-US" sz="2400" dirty="0" smtClean="0"/>
              <a:t>Explore specific processes for accessing VA services, prescriptions, equipment &amp; supplies, hospital discharge, transfers, and more</a:t>
            </a:r>
          </a:p>
          <a:p>
            <a:pPr eaLnBrk="1" hangingPunct="1">
              <a:buNone/>
            </a:pPr>
            <a:endParaRPr lang="en-US" sz="2400" dirty="0" smtClean="0"/>
          </a:p>
          <a:p>
            <a:pPr eaLnBrk="1" hangingPunct="1"/>
            <a:r>
              <a:rPr lang="en-US" sz="2400" dirty="0" smtClean="0"/>
              <a:t>Discuss challenges faced by providers, case managers, nurses and other team members involved in co-managed care</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defRPr/>
            </a:pPr>
            <a:r>
              <a:rPr lang="en-US" sz="3200" dirty="0" smtClean="0"/>
              <a:t>Clinical Pearls</a:t>
            </a:r>
            <a:endParaRPr lang="en-US" sz="3200" dirty="0"/>
          </a:p>
        </p:txBody>
      </p:sp>
      <p:sp>
        <p:nvSpPr>
          <p:cNvPr id="23554" name="Content Placeholder 1"/>
          <p:cNvSpPr>
            <a:spLocks noGrp="1"/>
          </p:cNvSpPr>
          <p:nvPr>
            <p:ph sz="quarter" idx="10"/>
          </p:nvPr>
        </p:nvSpPr>
        <p:spPr>
          <a:xfrm>
            <a:off x="457200" y="1752600"/>
            <a:ext cx="8305800" cy="4373880"/>
          </a:xfrm>
        </p:spPr>
        <p:txBody>
          <a:bodyPr/>
          <a:lstStyle/>
          <a:p>
            <a:pPr eaLnBrk="1" hangingPunct="1"/>
            <a:r>
              <a:rPr lang="en-US" sz="2400" dirty="0" smtClean="0"/>
              <a:t>Ask “Are you a Veteran?”</a:t>
            </a:r>
          </a:p>
          <a:p>
            <a:pPr eaLnBrk="1" hangingPunct="1"/>
            <a:r>
              <a:rPr lang="en-US" sz="2400" dirty="0" smtClean="0"/>
              <a:t>Acknowledge military service</a:t>
            </a:r>
          </a:p>
          <a:p>
            <a:pPr eaLnBrk="1" hangingPunct="1"/>
            <a:r>
              <a:rPr lang="en-US" sz="2400" dirty="0" smtClean="0"/>
              <a:t>Ask about VHA PACT Team contact information, if VHA used</a:t>
            </a:r>
          </a:p>
          <a:p>
            <a:pPr eaLnBrk="1" hangingPunct="1"/>
            <a:r>
              <a:rPr lang="en-US" sz="2400" dirty="0" smtClean="0"/>
              <a:t>Encourage Veteran to use </a:t>
            </a:r>
            <a:r>
              <a:rPr lang="en-US" sz="2400" dirty="0" err="1" smtClean="0"/>
              <a:t>MyHealth</a:t>
            </a:r>
            <a:r>
              <a:rPr lang="en-US" sz="2400" i="1" dirty="0" err="1" smtClean="0"/>
              <a:t>e</a:t>
            </a:r>
            <a:r>
              <a:rPr lang="en-US" sz="2400" dirty="0" err="1" smtClean="0"/>
              <a:t>Vet</a:t>
            </a:r>
            <a:endParaRPr lang="en-US" sz="2400" dirty="0" smtClean="0"/>
          </a:p>
          <a:p>
            <a:pPr eaLnBrk="1" hangingPunct="1"/>
            <a:r>
              <a:rPr lang="en-US" sz="2400" dirty="0" smtClean="0"/>
              <a:t>Take a military history</a:t>
            </a:r>
          </a:p>
          <a:p>
            <a:pPr lvl="1" eaLnBrk="1" hangingPunct="1"/>
            <a:r>
              <a:rPr lang="en-US" sz="2400" dirty="0" smtClean="0"/>
              <a:t>Branch / Rank / Dates / Deployments / Job</a:t>
            </a:r>
          </a:p>
          <a:p>
            <a:pPr lvl="1" eaLnBrk="1" hangingPunct="1"/>
            <a:r>
              <a:rPr lang="en-US" sz="2400" dirty="0" smtClean="0"/>
              <a:t>Combat </a:t>
            </a:r>
            <a:r>
              <a:rPr lang="en-US" sz="2400" dirty="0"/>
              <a:t>exposures</a:t>
            </a:r>
          </a:p>
          <a:p>
            <a:pPr lvl="1" eaLnBrk="1" hangingPunct="1"/>
            <a:r>
              <a:rPr lang="en-US" sz="2400" dirty="0"/>
              <a:t>Illness / injuries while </a:t>
            </a:r>
            <a:r>
              <a:rPr lang="en-US" sz="2400" dirty="0" smtClean="0"/>
              <a:t>deployed</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defRPr/>
            </a:pPr>
            <a:r>
              <a:rPr lang="en-US" sz="3200" dirty="0" smtClean="0"/>
              <a:t>Resources for Health Professionals</a:t>
            </a:r>
            <a:endParaRPr lang="en-US" sz="3200" dirty="0"/>
          </a:p>
        </p:txBody>
      </p:sp>
      <p:sp>
        <p:nvSpPr>
          <p:cNvPr id="22530" name="Content Placeholder 1"/>
          <p:cNvSpPr>
            <a:spLocks noGrp="1"/>
          </p:cNvSpPr>
          <p:nvPr>
            <p:ph sz="quarter" idx="10"/>
          </p:nvPr>
        </p:nvSpPr>
        <p:spPr/>
        <p:txBody>
          <a:bodyPr/>
          <a:lstStyle/>
          <a:p>
            <a:pPr eaLnBrk="1" hangingPunct="1">
              <a:spcBef>
                <a:spcPts val="0"/>
              </a:spcBef>
            </a:pPr>
            <a:r>
              <a:rPr lang="en-US" sz="2400" dirty="0" smtClean="0"/>
              <a:t>VA / </a:t>
            </a:r>
            <a:r>
              <a:rPr lang="en-US" sz="2400" dirty="0" err="1" smtClean="0"/>
              <a:t>DoD</a:t>
            </a:r>
            <a:r>
              <a:rPr lang="en-US" sz="2400" dirty="0" smtClean="0"/>
              <a:t> Clinical Practice Guidelines</a:t>
            </a:r>
          </a:p>
          <a:p>
            <a:pPr eaLnBrk="1" hangingPunct="1">
              <a:spcBef>
                <a:spcPts val="0"/>
              </a:spcBef>
              <a:buNone/>
            </a:pPr>
            <a:endParaRPr lang="en-US" sz="2400" dirty="0" smtClean="0"/>
          </a:p>
          <a:p>
            <a:pPr lvl="1" eaLnBrk="1" hangingPunct="1">
              <a:spcBef>
                <a:spcPts val="0"/>
              </a:spcBef>
              <a:buFont typeface="Verdana" pitchFamily="34" charset="0"/>
              <a:buNone/>
            </a:pPr>
            <a:r>
              <a:rPr lang="en-US" sz="2400" dirty="0" smtClean="0"/>
              <a:t>	</a:t>
            </a:r>
            <a:r>
              <a:rPr lang="en-US" sz="2400" dirty="0" smtClean="0">
                <a:hlinkClick r:id="rId3"/>
              </a:rPr>
              <a:t>http://www.healthquality.va.gov</a:t>
            </a:r>
            <a:endParaRPr lang="en-US" sz="2400" dirty="0" smtClean="0"/>
          </a:p>
          <a:p>
            <a:pPr lvl="1" eaLnBrk="1" hangingPunct="1">
              <a:spcBef>
                <a:spcPts val="0"/>
              </a:spcBef>
              <a:buFont typeface="Verdana" pitchFamily="34" charset="0"/>
              <a:buNone/>
            </a:pPr>
            <a:endParaRPr lang="en-US" sz="2400" dirty="0" smtClean="0"/>
          </a:p>
          <a:p>
            <a:pPr lvl="1" eaLnBrk="1" hangingPunct="1">
              <a:spcBef>
                <a:spcPts val="0"/>
              </a:spcBef>
              <a:buFont typeface="Verdana" pitchFamily="34" charset="0"/>
              <a:buNone/>
            </a:pPr>
            <a:r>
              <a:rPr lang="en-US" sz="2400" dirty="0" smtClean="0"/>
              <a:t>	</a:t>
            </a:r>
            <a:r>
              <a:rPr lang="en-US" sz="2400" dirty="0" smtClean="0">
                <a:hlinkClick r:id="rId4"/>
              </a:rPr>
              <a:t>http://www.nationalresourcedirectory.gov/</a:t>
            </a:r>
            <a:endParaRPr lang="en-US" sz="2400" dirty="0" smtClean="0"/>
          </a:p>
          <a:p>
            <a:pPr lvl="1" eaLnBrk="1" hangingPunct="1">
              <a:spcBef>
                <a:spcPts val="0"/>
              </a:spcBef>
              <a:buFont typeface="Verdana" pitchFamily="34" charset="0"/>
              <a:buNone/>
            </a:pPr>
            <a:endParaRPr lang="en-US" sz="2400" dirty="0" smtClean="0"/>
          </a:p>
          <a:p>
            <a:pPr lvl="1" eaLnBrk="1" hangingPunct="1">
              <a:spcBef>
                <a:spcPts val="0"/>
              </a:spcBef>
              <a:buFont typeface="Verdana" pitchFamily="34" charset="0"/>
              <a:buNone/>
            </a:pPr>
            <a:r>
              <a:rPr lang="en-US" sz="2400" dirty="0" smtClean="0"/>
              <a:t>	</a:t>
            </a:r>
            <a:r>
              <a:rPr lang="en-US" sz="2400" dirty="0" smtClean="0">
                <a:hlinkClick r:id="rId5"/>
              </a:rPr>
              <a:t>http://www.pdhealth.mil/hcc/sapr.asp</a:t>
            </a:r>
            <a:endParaRPr lang="en-US" sz="2400" dirty="0" smtClean="0"/>
          </a:p>
          <a:p>
            <a:pPr lvl="1" eaLnBrk="1" hangingPunct="1">
              <a:spcBef>
                <a:spcPts val="0"/>
              </a:spcBef>
              <a:buFont typeface="Verdana" pitchFamily="34" charset="0"/>
              <a:buNone/>
            </a:pPr>
            <a:endParaRPr lang="en-US" sz="2400" dirty="0"/>
          </a:p>
          <a:p>
            <a:pPr lvl="1" eaLnBrk="1" hangingPunct="1">
              <a:spcBef>
                <a:spcPts val="0"/>
              </a:spcBef>
              <a:buFont typeface="Verdana" pitchFamily="34" charset="0"/>
              <a:buNone/>
            </a:pPr>
            <a:r>
              <a:rPr lang="en-US" sz="2400" dirty="0"/>
              <a:t>	</a:t>
            </a:r>
            <a:r>
              <a:rPr lang="en-US" sz="2400" dirty="0">
                <a:solidFill>
                  <a:srgbClr val="FF0000"/>
                </a:solidFill>
                <a:hlinkClick r:id="rId6"/>
              </a:rPr>
              <a:t>http://www.womenshealth.va.gov</a:t>
            </a:r>
            <a:r>
              <a:rPr lang="en-US" sz="2400" dirty="0" smtClean="0">
                <a:solidFill>
                  <a:srgbClr val="FF0000"/>
                </a:solidFill>
                <a:hlinkClick r:id="rId6"/>
              </a:rPr>
              <a:t>/</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en-US" sz="3200" dirty="0" smtClean="0"/>
              <a:t>How to Contact Us</a:t>
            </a:r>
          </a:p>
        </p:txBody>
      </p:sp>
      <p:sp>
        <p:nvSpPr>
          <p:cNvPr id="15363" name="Content Placeholder 2"/>
          <p:cNvSpPr>
            <a:spLocks noGrp="1"/>
          </p:cNvSpPr>
          <p:nvPr>
            <p:ph sz="quarter" idx="10"/>
          </p:nvPr>
        </p:nvSpPr>
        <p:spPr/>
        <p:txBody>
          <a:bodyPr/>
          <a:lstStyle/>
          <a:p>
            <a:pPr eaLnBrk="1" hangingPunct="1">
              <a:buNone/>
            </a:pPr>
            <a:r>
              <a:rPr lang="en-US" sz="2800" dirty="0" smtClean="0"/>
              <a:t>If you have any questions, please contact:</a:t>
            </a:r>
          </a:p>
          <a:p>
            <a:pPr eaLnBrk="1" hangingPunct="1">
              <a:buFont typeface="Arial" pitchFamily="34" charset="0"/>
              <a:buNone/>
            </a:pPr>
            <a:endParaRPr lang="en-US" sz="2800" dirty="0" smtClean="0"/>
          </a:p>
          <a:p>
            <a:pPr marL="457200" lvl="1" indent="0" eaLnBrk="1" hangingPunct="1">
              <a:buNone/>
            </a:pPr>
            <a:r>
              <a:rPr lang="en-US" sz="2800" dirty="0" smtClean="0"/>
              <a:t>Resource </a:t>
            </a:r>
            <a:r>
              <a:rPr lang="en-US" sz="2800" smtClean="0"/>
              <a:t>telephone numbers listed </a:t>
            </a:r>
            <a:r>
              <a:rPr lang="en-US" sz="2800" dirty="0" smtClean="0"/>
              <a:t>for Primary Care Clinics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5"/>
          <p:cNvPicPr>
            <a:picLocks noChangeAspect="1"/>
          </p:cNvPicPr>
          <p:nvPr/>
        </p:nvPicPr>
        <p:blipFill>
          <a:blip r:embed="rId3" cstate="print"/>
          <a:srcRect/>
          <a:stretch>
            <a:fillRect/>
          </a:stretch>
        </p:blipFill>
        <p:spPr bwMode="auto">
          <a:xfrm>
            <a:off x="0" y="0"/>
            <a:ext cx="4203700" cy="2667000"/>
          </a:xfrm>
          <a:prstGeom prst="rect">
            <a:avLst/>
          </a:prstGeom>
          <a:noFill/>
          <a:ln w="9525">
            <a:noFill/>
            <a:miter lim="800000"/>
            <a:headEnd/>
            <a:tailEnd/>
          </a:ln>
        </p:spPr>
      </p:pic>
      <p:sp>
        <p:nvSpPr>
          <p:cNvPr id="8" name="Subtitle 7"/>
          <p:cNvSpPr>
            <a:spLocks noGrp="1"/>
          </p:cNvSpPr>
          <p:nvPr>
            <p:ph type="subTitle" idx="1"/>
          </p:nvPr>
        </p:nvSpPr>
        <p:spPr/>
        <p:txBody>
          <a:bodyPr rtlCol="0">
            <a:normAutofit/>
          </a:bodyPr>
          <a:lstStyle/>
          <a:p>
            <a:pPr fontAlgn="auto">
              <a:spcAft>
                <a:spcPts val="0"/>
              </a:spcAft>
              <a:buFont typeface="Arial" pitchFamily="34" charset="0"/>
              <a:buNone/>
              <a:defRPr/>
            </a:pPr>
            <a:endParaRPr lang="en-US" dirty="0"/>
          </a:p>
        </p:txBody>
      </p:sp>
      <p:pic>
        <p:nvPicPr>
          <p:cNvPr id="27653" name="Content Placeholder 12" descr="Green-Hat_071103-D-7203T-015__0Y21U.jpg"/>
          <p:cNvPicPr>
            <a:picLocks noGrp="1" noChangeAspect="1"/>
          </p:cNvPicPr>
          <p:nvPr>
            <p:ph idx="4294967295"/>
          </p:nvPr>
        </p:nvPicPr>
        <p:blipFill>
          <a:blip r:embed="rId4" cstate="print"/>
          <a:srcRect l="41644"/>
          <a:stretch>
            <a:fillRect/>
          </a:stretch>
        </p:blipFill>
        <p:spPr>
          <a:xfrm>
            <a:off x="6067425" y="2209800"/>
            <a:ext cx="3076575" cy="3886200"/>
          </a:xfrm>
        </p:spPr>
      </p:pic>
      <p:pic>
        <p:nvPicPr>
          <p:cNvPr id="27654" name="Picture 14" descr="hires_090304-F-6684S-034c.jpg"/>
          <p:cNvPicPr>
            <a:picLocks noChangeAspect="1"/>
          </p:cNvPicPr>
          <p:nvPr/>
        </p:nvPicPr>
        <p:blipFill>
          <a:blip r:embed="rId5" cstate="print"/>
          <a:srcRect l="11111" r="4167"/>
          <a:stretch>
            <a:fillRect/>
          </a:stretch>
        </p:blipFill>
        <p:spPr bwMode="auto">
          <a:xfrm>
            <a:off x="0" y="2667000"/>
            <a:ext cx="4191000" cy="3373438"/>
          </a:xfrm>
          <a:prstGeom prst="rect">
            <a:avLst/>
          </a:prstGeom>
          <a:noFill/>
          <a:ln w="9525">
            <a:noFill/>
            <a:miter lim="800000"/>
            <a:headEnd/>
            <a:tailEnd/>
          </a:ln>
        </p:spPr>
      </p:pic>
      <p:pic>
        <p:nvPicPr>
          <p:cNvPr id="27655" name="Picture 16"/>
          <p:cNvPicPr>
            <a:picLocks noChangeAspect="1"/>
          </p:cNvPicPr>
          <p:nvPr/>
        </p:nvPicPr>
        <p:blipFill>
          <a:blip r:embed="rId6" cstate="print"/>
          <a:srcRect/>
          <a:stretch>
            <a:fillRect/>
          </a:stretch>
        </p:blipFill>
        <p:spPr bwMode="auto">
          <a:xfrm>
            <a:off x="4191000" y="2286000"/>
            <a:ext cx="1828800" cy="3795713"/>
          </a:xfrm>
          <a:prstGeom prst="rect">
            <a:avLst/>
          </a:prstGeom>
          <a:noFill/>
          <a:ln w="9525">
            <a:noFill/>
            <a:miter lim="800000"/>
            <a:headEnd/>
            <a:tailEnd/>
          </a:ln>
        </p:spPr>
      </p:pic>
      <p:pic>
        <p:nvPicPr>
          <p:cNvPr id="27656" name="Picture 18" descr="plaque2.jpg"/>
          <p:cNvPicPr>
            <a:picLocks noChangeAspect="1"/>
          </p:cNvPicPr>
          <p:nvPr/>
        </p:nvPicPr>
        <p:blipFill>
          <a:blip r:embed="rId7" cstate="print"/>
          <a:srcRect l="33333" t="35513" r="27499" b="34807"/>
          <a:stretch>
            <a:fillRect/>
          </a:stretch>
        </p:blipFill>
        <p:spPr bwMode="auto">
          <a:xfrm>
            <a:off x="4191000" y="0"/>
            <a:ext cx="4953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eaLnBrk="1" hangingPunct="1"/>
            <a:r>
              <a:rPr lang="en-US" sz="3200" dirty="0" smtClean="0"/>
              <a:t>Questions &amp; Answers</a:t>
            </a:r>
          </a:p>
        </p:txBody>
      </p:sp>
      <p:sp>
        <p:nvSpPr>
          <p:cNvPr id="2" name="Content Placeholder 1"/>
          <p:cNvSpPr>
            <a:spLocks noGrp="1"/>
          </p:cNvSpPr>
          <p:nvPr>
            <p:ph sz="quarter" idx="10"/>
          </p:nvPr>
        </p:nvSpPr>
        <p:spPr/>
        <p:txBody>
          <a:bodyPr/>
          <a:lstStyle/>
          <a:p>
            <a:pPr>
              <a:buNone/>
            </a:pP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5"/>
          <p:cNvPicPr>
            <a:picLocks noChangeAspect="1"/>
          </p:cNvPicPr>
          <p:nvPr/>
        </p:nvPicPr>
        <p:blipFill>
          <a:blip r:embed="rId3" cstate="print"/>
          <a:srcRect/>
          <a:stretch>
            <a:fillRect/>
          </a:stretch>
        </p:blipFill>
        <p:spPr bwMode="auto">
          <a:xfrm>
            <a:off x="0" y="0"/>
            <a:ext cx="4203700" cy="2667000"/>
          </a:xfrm>
          <a:prstGeom prst="rect">
            <a:avLst/>
          </a:prstGeom>
          <a:noFill/>
          <a:ln w="9525">
            <a:noFill/>
            <a:miter lim="800000"/>
            <a:headEnd/>
            <a:tailEnd/>
          </a:ln>
        </p:spPr>
      </p:pic>
      <p:sp>
        <p:nvSpPr>
          <p:cNvPr id="27651" name="Title 6"/>
          <p:cNvSpPr>
            <a:spLocks noGrp="1"/>
          </p:cNvSpPr>
          <p:nvPr>
            <p:ph type="ctrTitle"/>
          </p:nvPr>
        </p:nvSpPr>
        <p:spPr/>
        <p:txBody>
          <a:bodyPr/>
          <a:lstStyle/>
          <a:p>
            <a:endParaRPr lang="en-US" dirty="0" smtClean="0"/>
          </a:p>
        </p:txBody>
      </p:sp>
      <p:sp>
        <p:nvSpPr>
          <p:cNvPr id="8" name="Subtitle 7"/>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27653" name="Content Placeholder 12" descr="Green-Hat_071103-D-7203T-015__0Y21U.jpg"/>
          <p:cNvPicPr>
            <a:picLocks noGrp="1" noChangeAspect="1"/>
          </p:cNvPicPr>
          <p:nvPr>
            <p:ph idx="4294967295"/>
          </p:nvPr>
        </p:nvPicPr>
        <p:blipFill>
          <a:blip r:embed="rId4" cstate="print"/>
          <a:srcRect l="41644"/>
          <a:stretch>
            <a:fillRect/>
          </a:stretch>
        </p:blipFill>
        <p:spPr>
          <a:xfrm>
            <a:off x="6067425" y="2209800"/>
            <a:ext cx="3076575" cy="3886200"/>
          </a:xfrm>
        </p:spPr>
      </p:pic>
      <p:pic>
        <p:nvPicPr>
          <p:cNvPr id="27654" name="Picture 14" descr="hires_090304-F-6684S-034c.jpg"/>
          <p:cNvPicPr>
            <a:picLocks noChangeAspect="1"/>
          </p:cNvPicPr>
          <p:nvPr/>
        </p:nvPicPr>
        <p:blipFill>
          <a:blip r:embed="rId5" cstate="print"/>
          <a:srcRect l="11111" r="4167"/>
          <a:stretch>
            <a:fillRect/>
          </a:stretch>
        </p:blipFill>
        <p:spPr bwMode="auto">
          <a:xfrm>
            <a:off x="0" y="2667000"/>
            <a:ext cx="4191000" cy="3373438"/>
          </a:xfrm>
          <a:prstGeom prst="rect">
            <a:avLst/>
          </a:prstGeom>
          <a:noFill/>
          <a:ln w="9525">
            <a:noFill/>
            <a:miter lim="800000"/>
            <a:headEnd/>
            <a:tailEnd/>
          </a:ln>
        </p:spPr>
      </p:pic>
      <p:pic>
        <p:nvPicPr>
          <p:cNvPr id="27655" name="Picture 16"/>
          <p:cNvPicPr>
            <a:picLocks noChangeAspect="1"/>
          </p:cNvPicPr>
          <p:nvPr/>
        </p:nvPicPr>
        <p:blipFill>
          <a:blip r:embed="rId6" cstate="print"/>
          <a:srcRect/>
          <a:stretch>
            <a:fillRect/>
          </a:stretch>
        </p:blipFill>
        <p:spPr bwMode="auto">
          <a:xfrm>
            <a:off x="4191000" y="2286000"/>
            <a:ext cx="1828800" cy="3795713"/>
          </a:xfrm>
          <a:prstGeom prst="rect">
            <a:avLst/>
          </a:prstGeom>
          <a:noFill/>
          <a:ln w="9525">
            <a:noFill/>
            <a:miter lim="800000"/>
            <a:headEnd/>
            <a:tailEnd/>
          </a:ln>
        </p:spPr>
      </p:pic>
      <p:pic>
        <p:nvPicPr>
          <p:cNvPr id="27656" name="Picture 18" descr="plaque2.jpg"/>
          <p:cNvPicPr>
            <a:picLocks noChangeAspect="1"/>
          </p:cNvPicPr>
          <p:nvPr/>
        </p:nvPicPr>
        <p:blipFill>
          <a:blip r:embed="rId7" cstate="print"/>
          <a:srcRect l="33333" t="35513" r="27499" b="34807"/>
          <a:stretch>
            <a:fillRect/>
          </a:stretch>
        </p:blipFill>
        <p:spPr bwMode="auto">
          <a:xfrm>
            <a:off x="4191000" y="0"/>
            <a:ext cx="4953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sz="3200" dirty="0" smtClean="0"/>
              <a:t>What Do We Hope to Accomplish Today?</a:t>
            </a:r>
          </a:p>
        </p:txBody>
      </p:sp>
      <p:sp>
        <p:nvSpPr>
          <p:cNvPr id="3075" name="Content Placeholder 2"/>
          <p:cNvSpPr>
            <a:spLocks noGrp="1"/>
          </p:cNvSpPr>
          <p:nvPr>
            <p:ph sz="quarter" idx="10"/>
          </p:nvPr>
        </p:nvSpPr>
        <p:spPr/>
        <p:txBody>
          <a:bodyPr/>
          <a:lstStyle/>
          <a:p>
            <a:r>
              <a:rPr lang="en-US" sz="2400" dirty="0" smtClean="0"/>
              <a:t>Present basic information about the VA and how VHA health care works</a:t>
            </a:r>
          </a:p>
          <a:p>
            <a:r>
              <a:rPr lang="en-US" sz="2400" dirty="0" smtClean="0"/>
              <a:t>Discuss ways we can collaborate better in taking care of Veterans</a:t>
            </a:r>
          </a:p>
          <a:p>
            <a:pPr lvl="1">
              <a:buFont typeface="Arial" pitchFamily="34" charset="0"/>
              <a:buChar char="•"/>
            </a:pPr>
            <a:r>
              <a:rPr lang="en-US" sz="2200" dirty="0" smtClean="0"/>
              <a:t>How to get VA medical records</a:t>
            </a:r>
          </a:p>
          <a:p>
            <a:pPr lvl="1">
              <a:buFont typeface="Arial" pitchFamily="34" charset="0"/>
              <a:buChar char="•"/>
            </a:pPr>
            <a:r>
              <a:rPr lang="en-US" sz="2200" dirty="0" smtClean="0"/>
              <a:t>How to transfer a Veteran from your hospital to VA</a:t>
            </a:r>
            <a:endParaRPr lang="en-US" sz="2200" dirty="0"/>
          </a:p>
          <a:p>
            <a:pPr lvl="1">
              <a:buFont typeface="Arial" pitchFamily="34" charset="0"/>
              <a:buChar char="•"/>
            </a:pPr>
            <a:r>
              <a:rPr lang="en-US" sz="2200" dirty="0" smtClean="0"/>
              <a:t>How does the VA medication system work?</a:t>
            </a:r>
          </a:p>
          <a:p>
            <a:pPr lvl="1">
              <a:buFont typeface="Arial" pitchFamily="34" charset="0"/>
              <a:buChar char="•"/>
            </a:pPr>
            <a:r>
              <a:rPr lang="en-US" sz="2200" dirty="0" smtClean="0"/>
              <a:t>Understanding your concerns and issues about collaborating with the VHA.</a:t>
            </a:r>
          </a:p>
          <a:p>
            <a:endParaRPr lang="en-US" dirty="0" smtClean="0"/>
          </a:p>
          <a:p>
            <a:endParaRPr lang="en-US" dirty="0" smtClean="0"/>
          </a:p>
        </p:txBody>
      </p:sp>
    </p:spTree>
    <p:extLst>
      <p:ext uri="{BB962C8B-B14F-4D97-AF65-F5344CB8AC3E}">
        <p14:creationId xmlns:p14="http://schemas.microsoft.com/office/powerpoint/2010/main" val="3344070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sz="3200" dirty="0" smtClean="0"/>
              <a:t>About the Department of Veterans Affairs</a:t>
            </a:r>
          </a:p>
        </p:txBody>
      </p:sp>
      <p:sp>
        <p:nvSpPr>
          <p:cNvPr id="3075" name="Content Placeholder 2"/>
          <p:cNvSpPr>
            <a:spLocks noGrp="1"/>
          </p:cNvSpPr>
          <p:nvPr>
            <p:ph sz="quarter" idx="10"/>
          </p:nvPr>
        </p:nvSpPr>
        <p:spPr>
          <a:xfrm>
            <a:off x="457200" y="1828800"/>
            <a:ext cx="8229600" cy="4495800"/>
          </a:xfrm>
        </p:spPr>
        <p:txBody>
          <a:bodyPr/>
          <a:lstStyle/>
          <a:p>
            <a:r>
              <a:rPr lang="en-US" sz="2400" dirty="0" smtClean="0"/>
              <a:t>Established in 1930</a:t>
            </a:r>
          </a:p>
          <a:p>
            <a:r>
              <a:rPr lang="en-US" sz="2400" dirty="0" smtClean="0"/>
              <a:t>Elevated to Cabinet level in 1989</a:t>
            </a:r>
          </a:p>
          <a:p>
            <a:r>
              <a:rPr lang="en-US" sz="2400" dirty="0" smtClean="0"/>
              <a:t>Federal government’s second largest department after the Department of Defense</a:t>
            </a:r>
          </a:p>
          <a:p>
            <a:r>
              <a:rPr lang="en-US" sz="2400" dirty="0" smtClean="0"/>
              <a:t>Three components:</a:t>
            </a:r>
          </a:p>
          <a:p>
            <a:pPr lvl="1"/>
            <a:r>
              <a:rPr lang="en-US" sz="2400" b="1" dirty="0" smtClean="0"/>
              <a:t>Veterans Health Administration (VHA)</a:t>
            </a:r>
          </a:p>
          <a:p>
            <a:pPr lvl="1"/>
            <a:r>
              <a:rPr lang="en-US" sz="2400" dirty="0" smtClean="0"/>
              <a:t>Veterans Benefits Administration (VBA)</a:t>
            </a:r>
          </a:p>
          <a:p>
            <a:pPr lvl="1"/>
            <a:r>
              <a:rPr lang="en-US" sz="2400" dirty="0" smtClean="0"/>
              <a:t>National Cemetery Administration (NCA)</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the VHA?</a:t>
            </a:r>
            <a:endParaRPr lang="en-US" sz="3200" dirty="0"/>
          </a:p>
        </p:txBody>
      </p:sp>
      <p:sp>
        <p:nvSpPr>
          <p:cNvPr id="3" name="Content Placeholder 2"/>
          <p:cNvSpPr>
            <a:spLocks noGrp="1"/>
          </p:cNvSpPr>
          <p:nvPr>
            <p:ph sz="quarter" idx="10"/>
          </p:nvPr>
        </p:nvSpPr>
        <p:spPr/>
        <p:txBody>
          <a:bodyPr/>
          <a:lstStyle/>
          <a:p>
            <a:r>
              <a:rPr lang="en-US" sz="2400" dirty="0" smtClean="0"/>
              <a:t>VHA is an entitlement program funded by Congress which may change depending on the Department of Veteran Affairs budget</a:t>
            </a:r>
          </a:p>
          <a:p>
            <a:r>
              <a:rPr lang="en-US" sz="2400" dirty="0" smtClean="0"/>
              <a:t>VHA is not an insurance policy for veterans</a:t>
            </a:r>
          </a:p>
          <a:p>
            <a:endParaRPr lang="en-US" sz="2400" dirty="0" smtClean="0"/>
          </a:p>
          <a:p>
            <a:endParaRPr lang="en-US" dirty="0"/>
          </a:p>
        </p:txBody>
      </p:sp>
      <p:pic>
        <p:nvPicPr>
          <p:cNvPr id="6" name="Picture 3" descr="C:\Users\VHATOGMARKLP\AppData\Local\Microsoft\Windows\Temporary Internet Files\Content.IE5\WD26IS1J\MP900442808[1].jpg"/>
          <p:cNvPicPr>
            <a:picLocks noChangeAspect="1" noChangeArrowheads="1"/>
          </p:cNvPicPr>
          <p:nvPr/>
        </p:nvPicPr>
        <p:blipFill>
          <a:blip r:embed="rId2" cstate="print"/>
          <a:srcRect/>
          <a:stretch>
            <a:fillRect/>
          </a:stretch>
        </p:blipFill>
        <p:spPr bwMode="auto">
          <a:xfrm>
            <a:off x="2743200" y="3657600"/>
            <a:ext cx="3733800" cy="251721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0"/>
            <a:ext cx="9448800" cy="838200"/>
          </a:xfrm>
          <a:prstGeom prst="rect">
            <a:avLst/>
          </a:prstGeom>
          <a:noFill/>
          <a:ln w="9525">
            <a:noFill/>
            <a:miter lim="800000"/>
            <a:headEnd/>
            <a:tailEnd/>
          </a:ln>
        </p:spPr>
        <p:txBody>
          <a:bodyPr anchor="ctr"/>
          <a:lstStyle/>
          <a:p>
            <a:pPr algn="ctr">
              <a:defRPr/>
            </a:pPr>
            <a:r>
              <a:rPr lang="en-US" sz="2700" b="1" dirty="0" smtClean="0">
                <a:latin typeface="+mj-lt"/>
              </a:rPr>
              <a:t>VETERANS HEALTH ADMINISTRATION - VHA</a:t>
            </a:r>
          </a:p>
          <a:p>
            <a:pPr algn="ctr">
              <a:defRPr/>
            </a:pPr>
            <a:r>
              <a:rPr lang="en-US" sz="2000" b="1" dirty="0" smtClean="0">
                <a:latin typeface="+mj-lt"/>
              </a:rPr>
              <a:t>LARGEST </a:t>
            </a:r>
            <a:r>
              <a:rPr lang="en-US" sz="2000" b="1" dirty="0">
                <a:latin typeface="+mj-lt"/>
              </a:rPr>
              <a:t>INTEGRATED HEALTH CARE SYSTEM IN THE COUNTRY</a:t>
            </a:r>
          </a:p>
        </p:txBody>
      </p:sp>
      <p:pic>
        <p:nvPicPr>
          <p:cNvPr id="5123" name="Picture 7" descr="vamc2"/>
          <p:cNvPicPr>
            <a:picLocks noChangeAspect="1" noChangeArrowheads="1"/>
          </p:cNvPicPr>
          <p:nvPr/>
        </p:nvPicPr>
        <p:blipFill>
          <a:blip r:embed="rId3" cstate="print"/>
          <a:srcRect/>
          <a:stretch>
            <a:fillRect/>
          </a:stretch>
        </p:blipFill>
        <p:spPr bwMode="auto">
          <a:xfrm>
            <a:off x="304800" y="1981200"/>
            <a:ext cx="3200400" cy="2133600"/>
          </a:xfrm>
          <a:prstGeom prst="rect">
            <a:avLst/>
          </a:prstGeom>
          <a:noFill/>
          <a:ln w="19050">
            <a:solidFill>
              <a:srgbClr val="FF9933"/>
            </a:solidFill>
            <a:miter lim="800000"/>
            <a:headEnd/>
            <a:tailEnd/>
          </a:ln>
        </p:spPr>
      </p:pic>
      <p:sp>
        <p:nvSpPr>
          <p:cNvPr id="35847" name="Text Box 8"/>
          <p:cNvSpPr txBox="1">
            <a:spLocks noChangeArrowheads="1"/>
          </p:cNvSpPr>
          <p:nvPr/>
        </p:nvSpPr>
        <p:spPr bwMode="auto">
          <a:xfrm>
            <a:off x="3505200" y="838200"/>
            <a:ext cx="2209800" cy="646113"/>
          </a:xfrm>
          <a:prstGeom prst="rect">
            <a:avLst/>
          </a:prstGeom>
          <a:solidFill>
            <a:schemeClr val="bg1"/>
          </a:solidFill>
          <a:ln w="28575">
            <a:solidFill>
              <a:schemeClr val="tx1"/>
            </a:solidFill>
            <a:miter lim="800000"/>
            <a:headEnd/>
            <a:tailEnd/>
          </a:ln>
        </p:spPr>
        <p:txBody>
          <a:bodyPr>
            <a:spAutoFit/>
          </a:bodyPr>
          <a:lstStyle/>
          <a:p>
            <a:pPr>
              <a:spcBef>
                <a:spcPct val="50000"/>
              </a:spcBef>
              <a:defRPr/>
            </a:pPr>
            <a:r>
              <a:rPr lang="en-US" sz="3600" b="1" dirty="0">
                <a:latin typeface="+mn-lt"/>
              </a:rPr>
              <a:t>153</a:t>
            </a:r>
            <a:r>
              <a:rPr lang="en-US" sz="2800" dirty="0">
                <a:latin typeface="+mn-lt"/>
              </a:rPr>
              <a:t> </a:t>
            </a:r>
            <a:r>
              <a:rPr lang="en-US" sz="2000" dirty="0">
                <a:latin typeface="+mn-lt"/>
              </a:rPr>
              <a:t>Hospitals</a:t>
            </a:r>
          </a:p>
        </p:txBody>
      </p:sp>
      <p:sp>
        <p:nvSpPr>
          <p:cNvPr id="114695" name="Text Box 9"/>
          <p:cNvSpPr txBox="1">
            <a:spLocks noChangeArrowheads="1"/>
          </p:cNvSpPr>
          <p:nvPr/>
        </p:nvSpPr>
        <p:spPr bwMode="auto">
          <a:xfrm>
            <a:off x="304800" y="5943600"/>
            <a:ext cx="8610600" cy="646113"/>
          </a:xfrm>
          <a:prstGeom prst="rect">
            <a:avLst/>
          </a:prstGeom>
          <a:solidFill>
            <a:schemeClr val="bg1"/>
          </a:solidFill>
          <a:ln w="28575">
            <a:solidFill>
              <a:schemeClr val="tx1"/>
            </a:solidFill>
            <a:miter lim="800000"/>
            <a:headEnd/>
            <a:tailEnd/>
          </a:ln>
        </p:spPr>
        <p:txBody>
          <a:bodyPr>
            <a:spAutoFit/>
          </a:bodyPr>
          <a:lstStyle/>
          <a:p>
            <a:pPr>
              <a:spcBef>
                <a:spcPct val="50000"/>
              </a:spcBef>
              <a:defRPr/>
            </a:pPr>
            <a:r>
              <a:rPr lang="en-US" sz="3600" b="1" dirty="0">
                <a:latin typeface="Rockwell" pitchFamily="18" charset="0"/>
              </a:rPr>
              <a:t>90</a:t>
            </a:r>
            <a:r>
              <a:rPr lang="en-US" sz="2800" dirty="0">
                <a:latin typeface="Rockwell" pitchFamily="18" charset="0"/>
              </a:rPr>
              <a:t> </a:t>
            </a:r>
            <a:r>
              <a:rPr lang="en-US" dirty="0">
                <a:latin typeface="+mn-lt"/>
                <a:cs typeface="Arial" charset="0"/>
              </a:rPr>
              <a:t>Domiciliary Resident Rehabilitation Treatment Programs</a:t>
            </a:r>
            <a:endParaRPr lang="en-US" dirty="0">
              <a:latin typeface="+mn-lt"/>
            </a:endParaRPr>
          </a:p>
        </p:txBody>
      </p:sp>
      <p:sp>
        <p:nvSpPr>
          <p:cNvPr id="35849" name="Text Box 10"/>
          <p:cNvSpPr txBox="1">
            <a:spLocks noChangeArrowheads="1"/>
          </p:cNvSpPr>
          <p:nvPr/>
        </p:nvSpPr>
        <p:spPr bwMode="auto">
          <a:xfrm>
            <a:off x="2057400" y="4495800"/>
            <a:ext cx="5334000" cy="1200150"/>
          </a:xfrm>
          <a:prstGeom prst="rect">
            <a:avLst/>
          </a:prstGeom>
          <a:solidFill>
            <a:schemeClr val="bg1"/>
          </a:solidFill>
          <a:ln w="28575">
            <a:solidFill>
              <a:schemeClr val="tx1"/>
            </a:solidFill>
            <a:miter lim="800000"/>
            <a:headEnd/>
            <a:tailEnd/>
          </a:ln>
        </p:spPr>
        <p:txBody>
          <a:bodyPr>
            <a:spAutoFit/>
          </a:bodyPr>
          <a:lstStyle/>
          <a:p>
            <a:pPr algn="ctr">
              <a:spcBef>
                <a:spcPct val="50000"/>
              </a:spcBef>
              <a:defRPr/>
            </a:pPr>
            <a:r>
              <a:rPr lang="en-US" sz="3600" b="1" dirty="0">
                <a:latin typeface="+mn-lt"/>
              </a:rPr>
              <a:t>232</a:t>
            </a:r>
            <a:r>
              <a:rPr lang="en-US" sz="3600" dirty="0">
                <a:latin typeface="+mn-lt"/>
              </a:rPr>
              <a:t> </a:t>
            </a:r>
            <a:r>
              <a:rPr lang="en-US" sz="2000" dirty="0">
                <a:latin typeface="+mn-lt"/>
              </a:rPr>
              <a:t>Readjustment Counseling Centers</a:t>
            </a:r>
          </a:p>
          <a:p>
            <a:pPr algn="ctr">
              <a:spcBef>
                <a:spcPct val="50000"/>
              </a:spcBef>
              <a:defRPr/>
            </a:pPr>
            <a:r>
              <a:rPr lang="en-US" b="1" dirty="0">
                <a:latin typeface="+mn-lt"/>
              </a:rPr>
              <a:t>VET CENTERS</a:t>
            </a:r>
          </a:p>
        </p:txBody>
      </p:sp>
      <p:pic>
        <p:nvPicPr>
          <p:cNvPr id="5127" name="Picture 11" descr="vamc"/>
          <p:cNvPicPr>
            <a:picLocks noChangeAspect="1" noChangeArrowheads="1"/>
          </p:cNvPicPr>
          <p:nvPr/>
        </p:nvPicPr>
        <p:blipFill>
          <a:blip r:embed="rId4" cstate="print"/>
          <a:srcRect/>
          <a:stretch>
            <a:fillRect/>
          </a:stretch>
        </p:blipFill>
        <p:spPr bwMode="auto">
          <a:xfrm>
            <a:off x="5867400" y="1981200"/>
            <a:ext cx="2971800" cy="1981200"/>
          </a:xfrm>
          <a:prstGeom prst="rect">
            <a:avLst/>
          </a:prstGeom>
          <a:noFill/>
          <a:ln w="19050">
            <a:solidFill>
              <a:srgbClr val="FF9933"/>
            </a:solidFill>
            <a:miter lim="800000"/>
            <a:headEnd/>
            <a:tailEnd/>
          </a:ln>
        </p:spPr>
      </p:pic>
      <p:sp>
        <p:nvSpPr>
          <p:cNvPr id="35851" name="Text Box 12"/>
          <p:cNvSpPr txBox="1">
            <a:spLocks noChangeArrowheads="1"/>
          </p:cNvSpPr>
          <p:nvPr/>
        </p:nvSpPr>
        <p:spPr bwMode="auto">
          <a:xfrm>
            <a:off x="3124200" y="3124200"/>
            <a:ext cx="2971800" cy="1108075"/>
          </a:xfrm>
          <a:prstGeom prst="rect">
            <a:avLst/>
          </a:prstGeom>
          <a:solidFill>
            <a:schemeClr val="bg1"/>
          </a:solidFill>
          <a:ln w="28575">
            <a:solidFill>
              <a:schemeClr val="tx1"/>
            </a:solidFill>
            <a:miter lim="800000"/>
            <a:headEnd/>
            <a:tailEnd/>
          </a:ln>
        </p:spPr>
        <p:txBody>
          <a:bodyPr>
            <a:spAutoFit/>
          </a:bodyPr>
          <a:lstStyle/>
          <a:p>
            <a:pPr>
              <a:spcBef>
                <a:spcPct val="50000"/>
              </a:spcBef>
              <a:defRPr/>
            </a:pPr>
            <a:r>
              <a:rPr lang="en-US" sz="3600" b="1" dirty="0">
                <a:latin typeface="+mn-lt"/>
              </a:rPr>
              <a:t>          134</a:t>
            </a:r>
            <a:r>
              <a:rPr lang="en-US" sz="2800" dirty="0">
                <a:latin typeface="+mn-lt"/>
              </a:rPr>
              <a:t> </a:t>
            </a:r>
          </a:p>
          <a:p>
            <a:pPr algn="ctr">
              <a:spcBef>
                <a:spcPct val="50000"/>
              </a:spcBef>
              <a:defRPr/>
            </a:pPr>
            <a:r>
              <a:rPr lang="en-US" sz="2000" dirty="0">
                <a:latin typeface="+mn-lt"/>
              </a:rPr>
              <a:t>Community Living Centers</a:t>
            </a:r>
          </a:p>
        </p:txBody>
      </p:sp>
      <p:sp>
        <p:nvSpPr>
          <p:cNvPr id="35852" name="Text Box 13"/>
          <p:cNvSpPr txBox="1">
            <a:spLocks noChangeArrowheads="1"/>
          </p:cNvSpPr>
          <p:nvPr/>
        </p:nvSpPr>
        <p:spPr bwMode="auto">
          <a:xfrm>
            <a:off x="2133600" y="1600200"/>
            <a:ext cx="5181600" cy="954088"/>
          </a:xfrm>
          <a:prstGeom prst="rect">
            <a:avLst/>
          </a:prstGeom>
          <a:solidFill>
            <a:schemeClr val="bg1"/>
          </a:solidFill>
          <a:ln w="28575">
            <a:solidFill>
              <a:schemeClr val="tx1"/>
            </a:solidFill>
            <a:miter lim="800000"/>
            <a:headEnd/>
            <a:tailEnd/>
          </a:ln>
        </p:spPr>
        <p:txBody>
          <a:bodyPr>
            <a:spAutoFit/>
          </a:bodyPr>
          <a:lstStyle/>
          <a:p>
            <a:pPr algn="ctr">
              <a:spcBef>
                <a:spcPct val="50000"/>
              </a:spcBef>
              <a:defRPr/>
            </a:pPr>
            <a:r>
              <a:rPr lang="en-US" sz="3600" b="1" dirty="0">
                <a:latin typeface="+mn-lt"/>
              </a:rPr>
              <a:t>956</a:t>
            </a:r>
            <a:r>
              <a:rPr lang="en-US" sz="2800" dirty="0">
                <a:latin typeface="+mn-lt"/>
              </a:rPr>
              <a:t> </a:t>
            </a:r>
            <a:r>
              <a:rPr lang="en-US" sz="2000" dirty="0">
                <a:latin typeface="+mn-lt"/>
              </a:rPr>
              <a:t>Clinics (Hospital, Community-Based, Independent and Mobile)</a:t>
            </a:r>
          </a:p>
        </p:txBody>
      </p:sp>
      <p:sp>
        <p:nvSpPr>
          <p:cNvPr id="2" name="TextBox 1"/>
          <p:cNvSpPr txBox="1"/>
          <p:nvPr/>
        </p:nvSpPr>
        <p:spPr>
          <a:xfrm>
            <a:off x="0" y="803564"/>
            <a:ext cx="3429000" cy="369332"/>
          </a:xfrm>
          <a:prstGeom prst="rect">
            <a:avLst/>
          </a:prstGeom>
          <a:solidFill>
            <a:schemeClr val="bg1"/>
          </a:solidFill>
        </p:spPr>
        <p:txBody>
          <a:bodyPr wrap="square" rtlCol="0">
            <a:spAutoFit/>
          </a:bodyPr>
          <a:lstStyle/>
          <a:p>
            <a:endParaRPr lang="en-US"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sz="3200" dirty="0" smtClean="0"/>
              <a:t>Central Western MA VAMC</a:t>
            </a:r>
          </a:p>
        </p:txBody>
      </p:sp>
      <p:sp>
        <p:nvSpPr>
          <p:cNvPr id="6147" name="Content Placeholder 2"/>
          <p:cNvSpPr>
            <a:spLocks noGrp="1"/>
          </p:cNvSpPr>
          <p:nvPr>
            <p:ph idx="4294967295"/>
          </p:nvPr>
        </p:nvSpPr>
        <p:spPr>
          <a:xfrm>
            <a:off x="304800" y="1828800"/>
            <a:ext cx="8610600" cy="4297363"/>
          </a:xfrm>
        </p:spPr>
        <p:txBody>
          <a:bodyPr/>
          <a:lstStyle/>
          <a:p>
            <a:r>
              <a:rPr lang="en-US" sz="2800" dirty="0"/>
              <a:t>The Central Western MA VAMC  has acute and chronic inpatient psychiatric services and a long term care unit</a:t>
            </a:r>
            <a:r>
              <a:rPr lang="en-US" sz="2800" dirty="0" smtClean="0"/>
              <a:t>.</a:t>
            </a:r>
          </a:p>
          <a:p>
            <a:pPr marL="0" indent="0">
              <a:buNone/>
            </a:pPr>
            <a:r>
              <a:rPr lang="en-US" sz="2800" dirty="0" smtClean="0"/>
              <a:t> </a:t>
            </a:r>
            <a:endParaRPr lang="en-US" sz="2800" dirty="0"/>
          </a:p>
          <a:p>
            <a:r>
              <a:rPr lang="en-US" sz="2800" dirty="0"/>
              <a:t>Community Based Outpatient Clinics  (CBOC) </a:t>
            </a:r>
          </a:p>
          <a:p>
            <a:pPr lvl="1"/>
            <a:r>
              <a:rPr lang="en-US" sz="2400" dirty="0"/>
              <a:t>Northampton, Springfield, Greenfield, Pittsfield, Worcester, </a:t>
            </a:r>
            <a:r>
              <a:rPr lang="en-US" sz="2400" dirty="0" smtClean="0"/>
              <a:t>Fitchburg</a:t>
            </a:r>
          </a:p>
          <a:p>
            <a:pPr marL="457200" lvl="1" indent="0">
              <a:buNone/>
            </a:pPr>
            <a:endParaRPr lang="en-US" sz="2400" dirty="0" smtClean="0"/>
          </a:p>
          <a:p>
            <a:r>
              <a:rPr lang="en-US" sz="2800" dirty="0"/>
              <a:t>Currently have 22,600 Primary Care </a:t>
            </a:r>
            <a:r>
              <a:rPr lang="en-US" sz="2800" dirty="0" smtClean="0"/>
              <a:t>Patients</a:t>
            </a:r>
          </a:p>
          <a:p>
            <a:endParaRPr lang="en-US" sz="2800" dirty="0"/>
          </a:p>
        </p:txBody>
      </p:sp>
    </p:spTree>
    <p:extLst>
      <p:ext uri="{BB962C8B-B14F-4D97-AF65-F5344CB8AC3E}">
        <p14:creationId xmlns:p14="http://schemas.microsoft.com/office/powerpoint/2010/main" val="3775537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sz="3200" dirty="0" smtClean="0"/>
              <a:t>Central Western MA VAMC</a:t>
            </a:r>
          </a:p>
        </p:txBody>
      </p:sp>
      <p:sp>
        <p:nvSpPr>
          <p:cNvPr id="6147" name="Content Placeholder 2"/>
          <p:cNvSpPr>
            <a:spLocks noGrp="1"/>
          </p:cNvSpPr>
          <p:nvPr>
            <p:ph idx="4294967295"/>
          </p:nvPr>
        </p:nvSpPr>
        <p:spPr>
          <a:xfrm>
            <a:off x="304800" y="1828800"/>
            <a:ext cx="8610600" cy="4297363"/>
          </a:xfrm>
        </p:spPr>
        <p:txBody>
          <a:bodyPr/>
          <a:lstStyle/>
          <a:p>
            <a:pPr eaLnBrk="1" hangingPunct="1"/>
            <a:r>
              <a:rPr lang="en-US" sz="2800" dirty="0" smtClean="0"/>
              <a:t>Primary Care</a:t>
            </a:r>
          </a:p>
          <a:p>
            <a:pPr eaLnBrk="1" hangingPunct="1"/>
            <a:r>
              <a:rPr lang="en-US" sz="2800" dirty="0" smtClean="0"/>
              <a:t>Specialty clinics:</a:t>
            </a:r>
          </a:p>
          <a:p>
            <a:pPr lvl="1" eaLnBrk="1" hangingPunct="1"/>
            <a:r>
              <a:rPr lang="en-US" sz="2400" dirty="0" smtClean="0"/>
              <a:t>Cardiology		Pulmonology</a:t>
            </a:r>
          </a:p>
          <a:p>
            <a:pPr lvl="1" eaLnBrk="1" hangingPunct="1"/>
            <a:r>
              <a:rPr lang="en-US" sz="2400" dirty="0" smtClean="0"/>
              <a:t>Optometry       		Audiology</a:t>
            </a:r>
          </a:p>
          <a:p>
            <a:pPr lvl="1" eaLnBrk="1" hangingPunct="1"/>
            <a:r>
              <a:rPr lang="en-US" sz="2400" dirty="0" smtClean="0"/>
              <a:t>Podiatry			Rheumatology</a:t>
            </a:r>
          </a:p>
          <a:p>
            <a:pPr lvl="1" eaLnBrk="1" hangingPunct="1"/>
            <a:r>
              <a:rPr lang="en-US" sz="2400" dirty="0" smtClean="0"/>
              <a:t>Endocrinology		Mental Health</a:t>
            </a:r>
          </a:p>
          <a:p>
            <a:pPr lvl="1" eaLnBrk="1" hangingPunct="1"/>
            <a:r>
              <a:rPr lang="en-US" sz="2400" dirty="0" smtClean="0"/>
              <a:t>Radiology/Cat Scan	Physical Therapy</a:t>
            </a:r>
          </a:p>
          <a:p>
            <a:pPr lvl="1" eaLnBrk="1" hangingPunct="1"/>
            <a:r>
              <a:rPr lang="en-US" sz="2400" dirty="0" smtClean="0"/>
              <a:t>Nutrition		Urology</a:t>
            </a:r>
          </a:p>
        </p:txBody>
      </p:sp>
    </p:spTree>
    <p:extLst>
      <p:ext uri="{BB962C8B-B14F-4D97-AF65-F5344CB8AC3E}">
        <p14:creationId xmlns:p14="http://schemas.microsoft.com/office/powerpoint/2010/main" val="1949025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0D7ACC1BF7E44C8C037FB2C1F56808" ma:contentTypeVersion="0" ma:contentTypeDescription="Create a new document." ma:contentTypeScope="" ma:versionID="45caecfa3374ac40f965f09348c4778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E91698-E669-4A35-8F25-B0A1C64DD2F6}">
  <ds:schemaRefs>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6206A597-5E16-47D4-9A74-3B96EA6F8F93}">
  <ds:schemaRefs>
    <ds:schemaRef ds:uri="http://schemas.microsoft.com/office/2006/metadata/longProperties"/>
  </ds:schemaRefs>
</ds:datastoreItem>
</file>

<file path=customXml/itemProps3.xml><?xml version="1.0" encoding="utf-8"?>
<ds:datastoreItem xmlns:ds="http://schemas.openxmlformats.org/officeDocument/2006/customXml" ds:itemID="{D6912F2F-E356-414B-930D-DC66D0AA8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19382D9E-116B-49C5-9C02-DFDB765719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2620</TotalTime>
  <Words>1722</Words>
  <Application>Microsoft Office PowerPoint</Application>
  <PresentationFormat>On-screen Show (4:3)</PresentationFormat>
  <Paragraphs>251</Paragraphs>
  <Slides>31</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Acrobat Document</vt:lpstr>
      <vt:lpstr>Partnering to Improve Veterans’ Health Care</vt:lpstr>
      <vt:lpstr>Why have we asked  for your time today?</vt:lpstr>
      <vt:lpstr>PowerPoint Presentation</vt:lpstr>
      <vt:lpstr>What Do We Hope to Accomplish Today?</vt:lpstr>
      <vt:lpstr>About the Department of Veterans Affairs</vt:lpstr>
      <vt:lpstr>What is the VHA?</vt:lpstr>
      <vt:lpstr>PowerPoint Presentation</vt:lpstr>
      <vt:lpstr>Central Western MA VAMC</vt:lpstr>
      <vt:lpstr>Central Western MA VAMC</vt:lpstr>
      <vt:lpstr>Our Purpose: To Provide Excellent  Patient-Centered Care for Veterans </vt:lpstr>
      <vt:lpstr>Starting point:  Ask your patients…</vt:lpstr>
      <vt:lpstr>About VHA Primary Care</vt:lpstr>
      <vt:lpstr>PowerPoint Presentation</vt:lpstr>
      <vt:lpstr>What do VHA Patients Pay for?</vt:lpstr>
      <vt:lpstr>Why is there Co-Managed Care?</vt:lpstr>
      <vt:lpstr>Co-Management Challenges</vt:lpstr>
      <vt:lpstr>Medications and Equipment</vt:lpstr>
      <vt:lpstr>VHA Providers use the VHA Formulary</vt:lpstr>
      <vt:lpstr>Example: Preferred  Medications</vt:lpstr>
      <vt:lpstr>How Do I Contact VHA for Records?</vt:lpstr>
      <vt:lpstr>Central Western MA VAMC</vt:lpstr>
      <vt:lpstr>PowerPoint Presentation</vt:lpstr>
      <vt:lpstr>How Do I Transfer a Veteran Patient  to the VA?</vt:lpstr>
      <vt:lpstr>How Do I Transfer a Veteran Patient  to the VA?</vt:lpstr>
      <vt:lpstr>What will VHA pay for at non-VHA sites?</vt:lpstr>
      <vt:lpstr>For More In-Depth Information: The 3-Hour Workshop</vt:lpstr>
      <vt:lpstr>Clinical Pearls</vt:lpstr>
      <vt:lpstr>Resources for Health Professionals</vt:lpstr>
      <vt:lpstr>How to Contact Us</vt:lpstr>
      <vt:lpstr>Questions &amp; Answers</vt:lpstr>
      <vt:lpstr>PowerPoint Presentation</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TITLE</dc:title>
  <dc:creator>vhawrjleep</dc:creator>
  <cp:lastModifiedBy>Shirley, Eric A.</cp:lastModifiedBy>
  <cp:revision>221</cp:revision>
  <cp:lastPrinted>2012-11-06T19:05:47Z</cp:lastPrinted>
  <dcterms:created xsi:type="dcterms:W3CDTF">2012-10-23T18:43:23Z</dcterms:created>
  <dcterms:modified xsi:type="dcterms:W3CDTF">2013-11-25T19:29:29Z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0x010100740D7ACC1BF7E44C8C037FB2C1F56808</vt:lpwstr>
  </property>
  <property fmtid="{D5CDD505-2E9C-101B-9397-08002B2CF9AE}" pid="4" name="Priority">
    <vt:lpwstr>0</vt:lpwstr>
  </property>
</Properties>
</file>